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notesSlides/notesSlide2.xml" ContentType="application/vnd.openxmlformats-officedocument.presentationml.notesSlide+xml"/>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oleObject19.bin" ContentType="application/vnd.openxmlformats-officedocument.oleObject"/>
  <Override PartName="/ppt/notesSlides/notesSlide5.xml" ContentType="application/vnd.openxmlformats-officedocument.presentationml.notesSlide+xml"/>
  <Override PartName="/ppt/notesSlides/notesSlide6.xml" ContentType="application/vnd.openxmlformats-officedocument.presentationml.notesSlide+xml"/>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256" r:id="rId2"/>
    <p:sldId id="257" r:id="rId3"/>
    <p:sldId id="337" r:id="rId4"/>
    <p:sldId id="329" r:id="rId5"/>
    <p:sldId id="328" r:id="rId6"/>
    <p:sldId id="277" r:id="rId7"/>
    <p:sldId id="279" r:id="rId8"/>
    <p:sldId id="281" r:id="rId9"/>
    <p:sldId id="282" r:id="rId10"/>
    <p:sldId id="284" r:id="rId11"/>
    <p:sldId id="258" r:id="rId12"/>
    <p:sldId id="259" r:id="rId13"/>
    <p:sldId id="261" r:id="rId14"/>
    <p:sldId id="262" r:id="rId15"/>
    <p:sldId id="263" r:id="rId16"/>
    <p:sldId id="338" r:id="rId17"/>
    <p:sldId id="285" r:id="rId18"/>
    <p:sldId id="289" r:id="rId19"/>
    <p:sldId id="286" r:id="rId20"/>
    <p:sldId id="287" r:id="rId21"/>
    <p:sldId id="290" r:id="rId22"/>
    <p:sldId id="288" r:id="rId23"/>
    <p:sldId id="291" r:id="rId24"/>
    <p:sldId id="292" r:id="rId25"/>
    <p:sldId id="333" r:id="rId26"/>
    <p:sldId id="295" r:id="rId27"/>
    <p:sldId id="324" r:id="rId28"/>
    <p:sldId id="296" r:id="rId29"/>
    <p:sldId id="266" r:id="rId30"/>
    <p:sldId id="297" r:id="rId31"/>
    <p:sldId id="298" r:id="rId32"/>
    <p:sldId id="268" r:id="rId33"/>
    <p:sldId id="270" r:id="rId34"/>
    <p:sldId id="269" r:id="rId35"/>
    <p:sldId id="299" r:id="rId36"/>
    <p:sldId id="271" r:id="rId37"/>
    <p:sldId id="300" r:id="rId38"/>
    <p:sldId id="301" r:id="rId39"/>
    <p:sldId id="302" r:id="rId40"/>
    <p:sldId id="303" r:id="rId41"/>
    <p:sldId id="319" r:id="rId42"/>
    <p:sldId id="304" r:id="rId43"/>
    <p:sldId id="305" r:id="rId44"/>
    <p:sldId id="308" r:id="rId45"/>
    <p:sldId id="309" r:id="rId46"/>
    <p:sldId id="334" r:id="rId47"/>
    <p:sldId id="313" r:id="rId48"/>
    <p:sldId id="311" r:id="rId49"/>
    <p:sldId id="327" r:id="rId50"/>
    <p:sldId id="335" r:id="rId51"/>
    <p:sldId id="316" r:id="rId52"/>
    <p:sldId id="323" r:id="rId53"/>
    <p:sldId id="322" r:id="rId54"/>
    <p:sldId id="320" r:id="rId55"/>
  </p:sldIdLst>
  <p:sldSz cx="9144000" cy="6858000" type="screen4x3"/>
  <p:notesSz cx="6858000" cy="9144000"/>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6981" autoAdjust="0"/>
    <p:restoredTop sz="94692" autoAdjust="0"/>
  </p:normalViewPr>
  <p:slideViewPr>
    <p:cSldViewPr>
      <p:cViewPr varScale="1">
        <p:scale>
          <a:sx n="70" d="100"/>
          <a:sy n="70" d="100"/>
        </p:scale>
        <p:origin x="-104" y="-12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notesMaster" Target="notesMasters/notesMaster1.xml"/><Relationship Id="rId57" Type="http://schemas.openxmlformats.org/officeDocument/2006/relationships/printerSettings" Target="printerSettings/printerSettings1.bin"/><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heme" Target="theme/theme1.xml"/><Relationship Id="rId6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7.wmf"/><Relationship Id="rId4" Type="http://schemas.openxmlformats.org/officeDocument/2006/relationships/image" Target="../media/image8.wmf"/><Relationship Id="rId1" Type="http://schemas.openxmlformats.org/officeDocument/2006/relationships/image" Target="../media/image5.wmf"/><Relationship Id="rId2" Type="http://schemas.openxmlformats.org/officeDocument/2006/relationships/image" Target="../media/image6.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0.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3.wmf"/><Relationship Id="rId2" Type="http://schemas.openxmlformats.org/officeDocument/2006/relationships/image" Target="../media/image44.wmf"/><Relationship Id="rId3" Type="http://schemas.openxmlformats.org/officeDocument/2006/relationships/image" Target="../media/image4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 Id="rId2"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wmf"/><Relationship Id="rId2" Type="http://schemas.openxmlformats.org/officeDocument/2006/relationships/image" Target="../media/image14.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4.emf"/><Relationship Id="rId2"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smtClean="0"/>
            </a:lvl1pPr>
          </a:lstStyle>
          <a:p>
            <a:pPr>
              <a:defRPr/>
            </a:pPr>
            <a:endParaRPr lang="en-US"/>
          </a:p>
        </p:txBody>
      </p:sp>
      <p:sp>
        <p:nvSpPr>
          <p:cNvPr id="3277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smtClean="0"/>
            </a:lvl1pPr>
          </a:lstStyle>
          <a:p>
            <a:pPr>
              <a:defRPr/>
            </a:pPr>
            <a:endParaRPr lang="en-US"/>
          </a:p>
        </p:txBody>
      </p:sp>
      <p:sp>
        <p:nvSpPr>
          <p:cNvPr id="583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277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277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smtClean="0"/>
            </a:lvl1pPr>
          </a:lstStyle>
          <a:p>
            <a:pPr>
              <a:defRPr/>
            </a:pPr>
            <a:endParaRPr lang="en-US"/>
          </a:p>
        </p:txBody>
      </p:sp>
      <p:sp>
        <p:nvSpPr>
          <p:cNvPr id="3277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smtClean="0"/>
            </a:lvl1pPr>
          </a:lstStyle>
          <a:p>
            <a:pPr>
              <a:defRPr/>
            </a:pPr>
            <a:fld id="{A4959AFD-4A56-466C-B18F-D07C738FB7AA}" type="slidenum">
              <a:rPr lang="en-US"/>
              <a:pPr>
                <a:defRPr/>
              </a:pPr>
              <a:t>‹#›</a:t>
            </a:fld>
            <a:endParaRPr lang="en-US"/>
          </a:p>
        </p:txBody>
      </p:sp>
    </p:spTree>
    <p:extLst>
      <p:ext uri="{BB962C8B-B14F-4D97-AF65-F5344CB8AC3E}">
        <p14:creationId xmlns:p14="http://schemas.microsoft.com/office/powerpoint/2010/main" val="21140183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Quartz and </a:t>
            </a:r>
            <a:r>
              <a:rPr lang="en-US" dirty="0" err="1" smtClean="0"/>
              <a:t>cristobalite</a:t>
            </a:r>
            <a:r>
              <a:rPr lang="en-US" dirty="0" smtClean="0"/>
              <a:t> have two different crystal structures</a:t>
            </a:r>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smtClean="0"/>
              <a:t>The Si and O atoms are arranged differently, but both have structures with long-range atomic order</a:t>
            </a:r>
          </a:p>
          <a:p>
            <a:pPr lvl="1"/>
            <a:r>
              <a:rPr lang="en-US" dirty="0" smtClean="0"/>
              <a:t>The difference in their crystal structure is reflected in their different diffraction patterns</a:t>
            </a:r>
          </a:p>
          <a:p>
            <a:r>
              <a:rPr lang="en-US" dirty="0" smtClean="0"/>
              <a:t>The amorphous glass does not have long-range atomic order and therefore produces only broad scattering peaks</a:t>
            </a:r>
          </a:p>
          <a:p>
            <a:endParaRPr lang="en-US" dirty="0"/>
          </a:p>
        </p:txBody>
      </p:sp>
      <p:sp>
        <p:nvSpPr>
          <p:cNvPr id="4" name="Slide Number Placeholder 3"/>
          <p:cNvSpPr>
            <a:spLocks noGrp="1"/>
          </p:cNvSpPr>
          <p:nvPr>
            <p:ph type="sldNum" sz="quarter" idx="10"/>
          </p:nvPr>
        </p:nvSpPr>
        <p:spPr/>
        <p:txBody>
          <a:bodyPr/>
          <a:lstStyle/>
          <a:p>
            <a:fld id="{E58EBC1C-8D37-4431-B5F6-D867EA51139F}" type="slidenum">
              <a:rPr lang="en-US" smtClean="0"/>
              <a:t>3</a:t>
            </a:fld>
            <a:endParaRPr lang="en-US"/>
          </a:p>
        </p:txBody>
      </p:sp>
    </p:spTree>
    <p:extLst>
      <p:ext uri="{BB962C8B-B14F-4D97-AF65-F5344CB8AC3E}">
        <p14:creationId xmlns:p14="http://schemas.microsoft.com/office/powerpoint/2010/main" val="35910017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fld id="{ED841779-3C0F-42FF-82A6-7BD31899E7B8}" type="slidenum">
              <a:rPr lang="en-US" b="0"/>
              <a:pPr eaLnBrk="1" hangingPunct="1"/>
              <a:t>6</a:t>
            </a:fld>
            <a:endParaRPr lang="en-US" b="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fld id="{828FF5BF-2ED7-4BAA-A8AB-587D2B36D10C}" type="slidenum">
              <a:rPr lang="en-US" b="0"/>
              <a:pPr eaLnBrk="1" hangingPunct="1"/>
              <a:t>44</a:t>
            </a:fld>
            <a:endParaRPr lang="en-US" b="0"/>
          </a:p>
        </p:txBody>
      </p:sp>
      <p:sp>
        <p:nvSpPr>
          <p:cNvPr id="60419" name="Rectangle 2"/>
          <p:cNvSpPr>
            <a:spLocks noGrp="1" noRot="1" noChangeAspect="1" noChangeArrowheads="1" noTextEdit="1"/>
          </p:cNvSpPr>
          <p:nvPr>
            <p:ph type="sldImg"/>
          </p:nvPr>
        </p:nvSpPr>
        <p:spPr>
          <a:xfrm>
            <a:off x="1144588" y="682625"/>
            <a:ext cx="4568825" cy="3425825"/>
          </a:xfrm>
          <a:ln/>
        </p:spPr>
      </p:sp>
      <p:sp>
        <p:nvSpPr>
          <p:cNvPr id="60420" name="Rectangle 3"/>
          <p:cNvSpPr>
            <a:spLocks noGrp="1" noChangeArrowheads="1"/>
          </p:cNvSpPr>
          <p:nvPr>
            <p:ph type="body" idx="1"/>
          </p:nvPr>
        </p:nvSpPr>
        <p:spPr>
          <a:xfrm>
            <a:off x="827088" y="4359275"/>
            <a:ext cx="5203825" cy="4132263"/>
          </a:xfrm>
          <a:noFill/>
        </p:spPr>
        <p:txBody>
          <a:bodyPr lIns="85593" tIns="42045" rIns="85593" bIns="42045"/>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fld id="{D7CA1BA8-1816-4B24-87CC-7C5D4C446F66}" type="slidenum">
              <a:rPr lang="en-US" b="0"/>
              <a:pPr eaLnBrk="1" hangingPunct="1"/>
              <a:t>45</a:t>
            </a:fld>
            <a:endParaRPr lang="en-US" b="0"/>
          </a:p>
        </p:txBody>
      </p:sp>
      <p:sp>
        <p:nvSpPr>
          <p:cNvPr id="61443" name="Rectangle 2"/>
          <p:cNvSpPr>
            <a:spLocks noGrp="1" noRot="1" noChangeAspect="1" noChangeArrowheads="1" noTextEdit="1"/>
          </p:cNvSpPr>
          <p:nvPr>
            <p:ph type="sldImg"/>
          </p:nvPr>
        </p:nvSpPr>
        <p:spPr>
          <a:xfrm>
            <a:off x="1144588" y="682625"/>
            <a:ext cx="4568825" cy="3425825"/>
          </a:xfrm>
          <a:ln/>
        </p:spPr>
      </p:sp>
      <p:sp>
        <p:nvSpPr>
          <p:cNvPr id="61444" name="Rectangle 3"/>
          <p:cNvSpPr>
            <a:spLocks noGrp="1" noChangeArrowheads="1"/>
          </p:cNvSpPr>
          <p:nvPr>
            <p:ph type="body" idx="1"/>
          </p:nvPr>
        </p:nvSpPr>
        <p:spPr>
          <a:xfrm>
            <a:off x="827088" y="4359275"/>
            <a:ext cx="5203825" cy="4132263"/>
          </a:xfrm>
          <a:noFill/>
        </p:spPr>
        <p:txBody>
          <a:bodyPr lIns="85593" tIns="42045" rIns="85593" bIns="42045"/>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fld id="{536B9C04-D296-48FB-9F91-03323D1CBEFE}" type="slidenum">
              <a:rPr lang="en-US" b="0"/>
              <a:pPr eaLnBrk="1" hangingPunct="1"/>
              <a:t>47</a:t>
            </a:fld>
            <a:endParaRPr lang="en-US" b="0"/>
          </a:p>
        </p:txBody>
      </p:sp>
      <p:sp>
        <p:nvSpPr>
          <p:cNvPr id="62467" name="Rectangle 2"/>
          <p:cNvSpPr>
            <a:spLocks noGrp="1" noRot="1" noChangeAspect="1" noChangeArrowheads="1" noTextEdit="1"/>
          </p:cNvSpPr>
          <p:nvPr>
            <p:ph type="sldImg"/>
          </p:nvPr>
        </p:nvSpPr>
        <p:spPr>
          <a:xfrm>
            <a:off x="1144588" y="684213"/>
            <a:ext cx="4572000" cy="3429000"/>
          </a:xfrm>
          <a:ln/>
        </p:spPr>
      </p:sp>
      <p:sp>
        <p:nvSpPr>
          <p:cNvPr id="62468" name="Rectangle 3"/>
          <p:cNvSpPr>
            <a:spLocks noGrp="1" noChangeArrowheads="1"/>
          </p:cNvSpPr>
          <p:nvPr>
            <p:ph type="body" idx="1"/>
          </p:nvPr>
        </p:nvSpPr>
        <p:spPr>
          <a:xfrm>
            <a:off x="915988" y="4343400"/>
            <a:ext cx="5026025" cy="4116388"/>
          </a:xfrm>
          <a:noFill/>
        </p:spPr>
        <p:txBody>
          <a:bodyPr lIns="85593" tIns="42045" rIns="85593" bIns="42045"/>
          <a:lstStyle/>
          <a:p>
            <a:pPr eaLnBrk="1" hangingPunct="1"/>
            <a:r>
              <a:rPr lang="en-US" smtClean="0"/>
              <a:t>For a determination of the resolution, we again used the NIST Standard Reference Material SRM1976 (Aluminium Oxide; corundum) and measured this overnight from 20 to 120 degrees 2Theta. We determined the Full Widths at Half Maximum (FWHMs) of the reflections using X’Pert Graphics and Identify. We plotted all reflections with an intensity exceeding 0.5% of the largest reflection as a function of 2Theta and fitted the data points with the Cagliotti function, a well-known description of the instrumental aberrations of a powder diffractometer. </a:t>
            </a:r>
          </a:p>
          <a:p>
            <a:pPr eaLnBrk="1" hangingPunct="1"/>
            <a:r>
              <a:rPr lang="en-US" smtClean="0"/>
              <a:t>It is clear from the graph that the resolution in the diffractogram is excellent: a FWHM  at the lowest reflections below 0.04 degrees 2Theta is easily obtained. We tried to obtain the same results with the traditional detection geometry: a receiving slit and a proportional counter but did not carry out the actual experiment because it would cost us more than one month of continuously scanning.  </a:t>
            </a:r>
          </a:p>
          <a:p>
            <a:pPr eaLnBrk="1" hangingPunct="1"/>
            <a:r>
              <a:rPr lang="en-US" smtClean="0"/>
              <a:t>It is clear from this result that the resolution of the X’Celerator equals the traditional systems, or even improves it because it becomes possible to obtain higher-quality data in the same time as the traditional system.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fld id="{2C27629D-3950-481A-A09D-06B23CB445AB}" type="slidenum">
              <a:rPr lang="en-US" b="0"/>
              <a:pPr eaLnBrk="1" hangingPunct="1"/>
              <a:t>48</a:t>
            </a:fld>
            <a:endParaRPr lang="en-US" b="0"/>
          </a:p>
        </p:txBody>
      </p:sp>
      <p:sp>
        <p:nvSpPr>
          <p:cNvPr id="63491" name="Rectangle 2"/>
          <p:cNvSpPr>
            <a:spLocks noGrp="1" noRot="1" noChangeAspect="1" noChangeArrowheads="1" noTextEdit="1"/>
          </p:cNvSpPr>
          <p:nvPr>
            <p:ph type="sldImg"/>
          </p:nvPr>
        </p:nvSpPr>
        <p:spPr>
          <a:xfrm>
            <a:off x="1144588" y="682625"/>
            <a:ext cx="4568825" cy="3425825"/>
          </a:xfrm>
          <a:ln/>
        </p:spPr>
      </p:sp>
      <p:sp>
        <p:nvSpPr>
          <p:cNvPr id="63492" name="Rectangle 3"/>
          <p:cNvSpPr>
            <a:spLocks noGrp="1" noChangeArrowheads="1"/>
          </p:cNvSpPr>
          <p:nvPr>
            <p:ph type="body" idx="1"/>
          </p:nvPr>
        </p:nvSpPr>
        <p:spPr>
          <a:xfrm>
            <a:off x="827088" y="4359275"/>
            <a:ext cx="5203825" cy="4132263"/>
          </a:xfrm>
          <a:noFill/>
        </p:spPr>
        <p:txBody>
          <a:bodyPr lIns="85593" tIns="42045" rIns="85593" bIns="42045"/>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fld id="{B9BFED4A-FC74-417F-893E-C22427242650}" type="slidenum">
              <a:rPr lang="en-US" b="0"/>
              <a:pPr eaLnBrk="1" hangingPunct="1"/>
              <a:t>51</a:t>
            </a:fld>
            <a:endParaRPr lang="en-US" b="0"/>
          </a:p>
        </p:txBody>
      </p:sp>
      <p:sp>
        <p:nvSpPr>
          <p:cNvPr id="64515" name="Rectangle 1026"/>
          <p:cNvSpPr>
            <a:spLocks noGrp="1" noRot="1" noChangeAspect="1" noChangeArrowheads="1" noTextEdit="1"/>
          </p:cNvSpPr>
          <p:nvPr>
            <p:ph type="sldImg"/>
          </p:nvPr>
        </p:nvSpPr>
        <p:spPr>
          <a:xfrm>
            <a:off x="1144588" y="682625"/>
            <a:ext cx="4568825" cy="3425825"/>
          </a:xfrm>
          <a:ln/>
        </p:spPr>
      </p:sp>
      <p:sp>
        <p:nvSpPr>
          <p:cNvPr id="64516" name="Rectangle 1027"/>
          <p:cNvSpPr>
            <a:spLocks noGrp="1" noChangeArrowheads="1"/>
          </p:cNvSpPr>
          <p:nvPr>
            <p:ph type="body" idx="1"/>
          </p:nvPr>
        </p:nvSpPr>
        <p:spPr>
          <a:xfrm>
            <a:off x="827088" y="4359275"/>
            <a:ext cx="5203825" cy="4132263"/>
          </a:xfrm>
          <a:noFill/>
        </p:spPr>
        <p:txBody>
          <a:bodyPr lIns="85593" tIns="42045" rIns="85593" bIns="42045"/>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fld id="{87D19FF1-8A85-4047-8930-3D6F1643CDEB}" type="slidenum">
              <a:rPr lang="en-US" b="0"/>
              <a:pPr eaLnBrk="1" hangingPunct="1"/>
              <a:t>53</a:t>
            </a:fld>
            <a:endParaRPr lang="en-US" b="0"/>
          </a:p>
        </p:txBody>
      </p:sp>
      <p:sp>
        <p:nvSpPr>
          <p:cNvPr id="65539" name="Rectangle 2"/>
          <p:cNvSpPr>
            <a:spLocks noGrp="1" noRot="1" noChangeAspect="1" noChangeArrowheads="1" noTextEdit="1"/>
          </p:cNvSpPr>
          <p:nvPr>
            <p:ph type="sldImg"/>
          </p:nvPr>
        </p:nvSpPr>
        <p:spPr>
          <a:xfrm>
            <a:off x="1144588" y="682625"/>
            <a:ext cx="4568825" cy="3425825"/>
          </a:xfrm>
          <a:ln/>
        </p:spPr>
      </p:sp>
      <p:sp>
        <p:nvSpPr>
          <p:cNvPr id="65540" name="Rectangle 3"/>
          <p:cNvSpPr>
            <a:spLocks noGrp="1" noChangeArrowheads="1"/>
          </p:cNvSpPr>
          <p:nvPr>
            <p:ph type="body" idx="1"/>
          </p:nvPr>
        </p:nvSpPr>
        <p:spPr>
          <a:xfrm>
            <a:off x="827088" y="4359275"/>
            <a:ext cx="5203825" cy="4132263"/>
          </a:xfrm>
          <a:noFill/>
        </p:spPr>
        <p:txBody>
          <a:bodyPr lIns="85593" tIns="42045" rIns="85593" bIns="42045"/>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fld id="{D0D079B3-2ECC-4C5D-8C89-ECADC60B87A7}" type="slidenum">
              <a:rPr lang="en-US" b="0"/>
              <a:pPr eaLnBrk="1" hangingPunct="1"/>
              <a:t>54</a:t>
            </a:fld>
            <a:endParaRPr lang="en-US" b="0"/>
          </a:p>
        </p:txBody>
      </p:sp>
      <p:sp>
        <p:nvSpPr>
          <p:cNvPr id="66563" name="Slide Image Placeholder 1"/>
          <p:cNvSpPr>
            <a:spLocks noGrp="1" noRot="1" noChangeAspect="1" noTextEdit="1"/>
          </p:cNvSpPr>
          <p:nvPr>
            <p:ph type="sldImg"/>
          </p:nvPr>
        </p:nvSpPr>
        <p:spPr>
          <a:xfrm>
            <a:off x="1144588" y="682625"/>
            <a:ext cx="4568825" cy="3425825"/>
          </a:xfrm>
          <a:ln/>
        </p:spPr>
      </p:sp>
      <p:sp>
        <p:nvSpPr>
          <p:cNvPr id="66564" name="Notes Placeholder 2"/>
          <p:cNvSpPr>
            <a:spLocks noGrp="1"/>
          </p:cNvSpPr>
          <p:nvPr>
            <p:ph type="body" idx="1"/>
          </p:nvPr>
        </p:nvSpPr>
        <p:spPr>
          <a:xfrm>
            <a:off x="827088" y="4359275"/>
            <a:ext cx="5203825" cy="4132263"/>
          </a:xfrm>
          <a:noFill/>
        </p:spPr>
        <p:txBody>
          <a:bodyPr lIns="85593" tIns="42045" rIns="85593" bIns="42045"/>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1ED3B39-9EFC-4A98-ABE7-7740A99D7315}" type="slidenum">
              <a:rPr lang="en-US"/>
              <a:pPr>
                <a:defRPr/>
              </a:pPr>
              <a:t>‹#›</a:t>
            </a:fld>
            <a:endParaRPr lang="en-US"/>
          </a:p>
        </p:txBody>
      </p:sp>
    </p:spTree>
    <p:extLst>
      <p:ext uri="{BB962C8B-B14F-4D97-AF65-F5344CB8AC3E}">
        <p14:creationId xmlns:p14="http://schemas.microsoft.com/office/powerpoint/2010/main" val="24868842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64B82E4-EFF1-41C1-90DD-63EAC02A9FA8}" type="slidenum">
              <a:rPr lang="en-US"/>
              <a:pPr>
                <a:defRPr/>
              </a:pPr>
              <a:t>‹#›</a:t>
            </a:fld>
            <a:endParaRPr lang="en-US"/>
          </a:p>
        </p:txBody>
      </p:sp>
    </p:spTree>
    <p:extLst>
      <p:ext uri="{BB962C8B-B14F-4D97-AF65-F5344CB8AC3E}">
        <p14:creationId xmlns:p14="http://schemas.microsoft.com/office/powerpoint/2010/main" val="5094564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E1D565-D162-440B-AD12-CB9294A11189}" type="slidenum">
              <a:rPr lang="en-US"/>
              <a:pPr>
                <a:defRPr/>
              </a:pPr>
              <a:t>‹#›</a:t>
            </a:fld>
            <a:endParaRPr lang="en-US"/>
          </a:p>
        </p:txBody>
      </p:sp>
    </p:spTree>
    <p:extLst>
      <p:ext uri="{BB962C8B-B14F-4D97-AF65-F5344CB8AC3E}">
        <p14:creationId xmlns:p14="http://schemas.microsoft.com/office/powerpoint/2010/main" val="36987540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C846902-ADCE-4337-8C87-F56E3634BFCB}" type="slidenum">
              <a:rPr lang="en-US"/>
              <a:pPr>
                <a:defRPr/>
              </a:pPr>
              <a:t>‹#›</a:t>
            </a:fld>
            <a:endParaRPr lang="en-US"/>
          </a:p>
        </p:txBody>
      </p:sp>
    </p:spTree>
    <p:extLst>
      <p:ext uri="{BB962C8B-B14F-4D97-AF65-F5344CB8AC3E}">
        <p14:creationId xmlns:p14="http://schemas.microsoft.com/office/powerpoint/2010/main" val="37657400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A16C20A8-767E-4BCC-9E1F-9ED1AB3C88D4}" type="slidenum">
              <a:rPr lang="en-US"/>
              <a:pPr>
                <a:defRPr/>
              </a:pPr>
              <a:t>‹#›</a:t>
            </a:fld>
            <a:endParaRPr lang="en-US"/>
          </a:p>
        </p:txBody>
      </p:sp>
    </p:spTree>
    <p:extLst>
      <p:ext uri="{BB962C8B-B14F-4D97-AF65-F5344CB8AC3E}">
        <p14:creationId xmlns:p14="http://schemas.microsoft.com/office/powerpoint/2010/main" val="3577329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436F1E-9F50-452E-82F9-897D8DB39CFC}" type="slidenum">
              <a:rPr lang="en-US"/>
              <a:pPr>
                <a:defRPr/>
              </a:pPr>
              <a:t>‹#›</a:t>
            </a:fld>
            <a:endParaRPr lang="en-US"/>
          </a:p>
        </p:txBody>
      </p:sp>
    </p:spTree>
    <p:extLst>
      <p:ext uri="{BB962C8B-B14F-4D97-AF65-F5344CB8AC3E}">
        <p14:creationId xmlns:p14="http://schemas.microsoft.com/office/powerpoint/2010/main" val="3971348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28003A4-34A8-43EA-A7E4-1D06A92CB1E3}" type="slidenum">
              <a:rPr lang="en-US"/>
              <a:pPr>
                <a:defRPr/>
              </a:pPr>
              <a:t>‹#›</a:t>
            </a:fld>
            <a:endParaRPr lang="en-US"/>
          </a:p>
        </p:txBody>
      </p:sp>
    </p:spTree>
    <p:extLst>
      <p:ext uri="{BB962C8B-B14F-4D97-AF65-F5344CB8AC3E}">
        <p14:creationId xmlns:p14="http://schemas.microsoft.com/office/powerpoint/2010/main" val="1337061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1FA9EF6-2F0B-4A1D-9B05-FB2E49CEF223}" type="slidenum">
              <a:rPr lang="en-US"/>
              <a:pPr>
                <a:defRPr/>
              </a:pPr>
              <a:t>‹#›</a:t>
            </a:fld>
            <a:endParaRPr lang="en-US"/>
          </a:p>
        </p:txBody>
      </p:sp>
    </p:spTree>
    <p:extLst>
      <p:ext uri="{BB962C8B-B14F-4D97-AF65-F5344CB8AC3E}">
        <p14:creationId xmlns:p14="http://schemas.microsoft.com/office/powerpoint/2010/main" val="1765213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CB6CE7A-53F3-40F2-A253-08E0732C36B1}" type="slidenum">
              <a:rPr lang="en-US"/>
              <a:pPr>
                <a:defRPr/>
              </a:pPr>
              <a:t>‹#›</a:t>
            </a:fld>
            <a:endParaRPr lang="en-US"/>
          </a:p>
        </p:txBody>
      </p:sp>
    </p:spTree>
    <p:extLst>
      <p:ext uri="{BB962C8B-B14F-4D97-AF65-F5344CB8AC3E}">
        <p14:creationId xmlns:p14="http://schemas.microsoft.com/office/powerpoint/2010/main" val="2156543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DB5059D-7C2A-493A-98CC-46171EF56C76}" type="slidenum">
              <a:rPr lang="en-US"/>
              <a:pPr>
                <a:defRPr/>
              </a:pPr>
              <a:t>‹#›</a:t>
            </a:fld>
            <a:endParaRPr lang="en-US"/>
          </a:p>
        </p:txBody>
      </p:sp>
    </p:spTree>
    <p:extLst>
      <p:ext uri="{BB962C8B-B14F-4D97-AF65-F5344CB8AC3E}">
        <p14:creationId xmlns:p14="http://schemas.microsoft.com/office/powerpoint/2010/main" val="3739446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9430818-5AB5-404D-917C-1C3285A75974}" type="slidenum">
              <a:rPr lang="en-US"/>
              <a:pPr>
                <a:defRPr/>
              </a:pPr>
              <a:t>‹#›</a:t>
            </a:fld>
            <a:endParaRPr lang="en-US"/>
          </a:p>
        </p:txBody>
      </p:sp>
    </p:spTree>
    <p:extLst>
      <p:ext uri="{BB962C8B-B14F-4D97-AF65-F5344CB8AC3E}">
        <p14:creationId xmlns:p14="http://schemas.microsoft.com/office/powerpoint/2010/main" val="1034891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E9C3F3C-341D-4471-8C4C-9DC00319FC67}" type="slidenum">
              <a:rPr lang="en-US"/>
              <a:pPr>
                <a:defRPr/>
              </a:pPr>
              <a:t>‹#›</a:t>
            </a:fld>
            <a:endParaRPr lang="en-US"/>
          </a:p>
        </p:txBody>
      </p:sp>
    </p:spTree>
    <p:extLst>
      <p:ext uri="{BB962C8B-B14F-4D97-AF65-F5344CB8AC3E}">
        <p14:creationId xmlns:p14="http://schemas.microsoft.com/office/powerpoint/2010/main" val="1461701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57FE550-C205-47B1-8F59-4D9EE71189AB}" type="slidenum">
              <a:rPr lang="en-US"/>
              <a:pPr>
                <a:defRPr/>
              </a:pPr>
              <a:t>‹#›</a:t>
            </a:fld>
            <a:endParaRPr lang="en-US"/>
          </a:p>
        </p:txBody>
      </p:sp>
    </p:spTree>
    <p:extLst>
      <p:ext uri="{BB962C8B-B14F-4D97-AF65-F5344CB8AC3E}">
        <p14:creationId xmlns:p14="http://schemas.microsoft.com/office/powerpoint/2010/main" val="44372686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smtClean="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smtClean="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smtClean="0"/>
            </a:lvl1pPr>
          </a:lstStyle>
          <a:p>
            <a:pPr>
              <a:defRPr/>
            </a:pPr>
            <a:fld id="{C8EBD4E5-EE9C-4C26-B896-AE1F58AD0AE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2800">
          <a:solidFill>
            <a:schemeClr val="tx2"/>
          </a:solidFill>
          <a:latin typeface="+mj-lt"/>
          <a:ea typeface="+mj-ea"/>
          <a:cs typeface="+mj-cs"/>
        </a:defRPr>
      </a:lvl1pPr>
      <a:lvl2pPr algn="ctr" rtl="0" eaLnBrk="0" fontAlgn="base" hangingPunct="0">
        <a:spcBef>
          <a:spcPct val="0"/>
        </a:spcBef>
        <a:spcAft>
          <a:spcPct val="0"/>
        </a:spcAft>
        <a:defRPr sz="2800">
          <a:solidFill>
            <a:schemeClr val="tx2"/>
          </a:solidFill>
          <a:latin typeface="Arial" charset="0"/>
        </a:defRPr>
      </a:lvl2pPr>
      <a:lvl3pPr algn="ctr" rtl="0" eaLnBrk="0" fontAlgn="base" hangingPunct="0">
        <a:spcBef>
          <a:spcPct val="0"/>
        </a:spcBef>
        <a:spcAft>
          <a:spcPct val="0"/>
        </a:spcAft>
        <a:defRPr sz="2800">
          <a:solidFill>
            <a:schemeClr val="tx2"/>
          </a:solidFill>
          <a:latin typeface="Arial" charset="0"/>
        </a:defRPr>
      </a:lvl3pPr>
      <a:lvl4pPr algn="ctr" rtl="0" eaLnBrk="0" fontAlgn="base" hangingPunct="0">
        <a:spcBef>
          <a:spcPct val="0"/>
        </a:spcBef>
        <a:spcAft>
          <a:spcPct val="0"/>
        </a:spcAft>
        <a:defRPr sz="2800">
          <a:solidFill>
            <a:schemeClr val="tx2"/>
          </a:solidFill>
          <a:latin typeface="Arial" charset="0"/>
        </a:defRPr>
      </a:lvl4pPr>
      <a:lvl5pPr algn="ctr" rtl="0" eaLnBrk="0" fontAlgn="base" hangingPunct="0">
        <a:spcBef>
          <a:spcPct val="0"/>
        </a:spcBef>
        <a:spcAft>
          <a:spcPct val="0"/>
        </a:spcAft>
        <a:defRPr sz="2800">
          <a:solidFill>
            <a:schemeClr val="tx2"/>
          </a:solidFill>
          <a:latin typeface="Arial" charset="0"/>
        </a:defRPr>
      </a:lvl5pPr>
      <a:lvl6pPr marL="457200" algn="ctr" rtl="0" fontAlgn="base">
        <a:spcBef>
          <a:spcPct val="0"/>
        </a:spcBef>
        <a:spcAft>
          <a:spcPct val="0"/>
        </a:spcAft>
        <a:defRPr sz="2800">
          <a:solidFill>
            <a:schemeClr val="tx2"/>
          </a:solidFill>
          <a:latin typeface="Arial" charset="0"/>
        </a:defRPr>
      </a:lvl6pPr>
      <a:lvl7pPr marL="914400" algn="ctr" rtl="0" fontAlgn="base">
        <a:spcBef>
          <a:spcPct val="0"/>
        </a:spcBef>
        <a:spcAft>
          <a:spcPct val="0"/>
        </a:spcAft>
        <a:defRPr sz="2800">
          <a:solidFill>
            <a:schemeClr val="tx2"/>
          </a:solidFill>
          <a:latin typeface="Arial" charset="0"/>
        </a:defRPr>
      </a:lvl7pPr>
      <a:lvl8pPr marL="1371600" algn="ctr" rtl="0" fontAlgn="base">
        <a:spcBef>
          <a:spcPct val="0"/>
        </a:spcBef>
        <a:spcAft>
          <a:spcPct val="0"/>
        </a:spcAft>
        <a:defRPr sz="2800">
          <a:solidFill>
            <a:schemeClr val="tx2"/>
          </a:solidFill>
          <a:latin typeface="Arial" charset="0"/>
        </a:defRPr>
      </a:lvl8pPr>
      <a:lvl9pPr marL="1828800" algn="ctr" rtl="0" fontAlgn="base">
        <a:spcBef>
          <a:spcPct val="0"/>
        </a:spcBef>
        <a:spcAft>
          <a:spcPct val="0"/>
        </a:spcAft>
        <a:defRPr sz="2800">
          <a:solidFill>
            <a:schemeClr val="tx2"/>
          </a:solidFill>
          <a:latin typeface="Arial"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1.bin"/><Relationship Id="rId4" Type="http://schemas.openxmlformats.org/officeDocument/2006/relationships/image" Target="../media/image11.wmf"/><Relationship Id="rId1" Type="http://schemas.openxmlformats.org/officeDocument/2006/relationships/vmlDrawing" Target="../drawings/vmlDrawing6.vml"/><Relationship Id="rId2"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2.bin"/><Relationship Id="rId4" Type="http://schemas.openxmlformats.org/officeDocument/2006/relationships/image" Target="../media/image10.wmf"/><Relationship Id="rId1" Type="http://schemas.openxmlformats.org/officeDocument/2006/relationships/vmlDrawing" Target="../drawings/vmlDrawing7.vml"/><Relationship Id="rId2"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 Id="rId3" Type="http://schemas.openxmlformats.org/officeDocument/2006/relationships/image" Target="../media/image2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emf"/><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 Id="rId3" Type="http://schemas.openxmlformats.org/officeDocument/2006/relationships/image" Target="../media/image2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3.bin"/><Relationship Id="rId4" Type="http://schemas.openxmlformats.org/officeDocument/2006/relationships/image" Target="../media/image12.emf"/><Relationship Id="rId1" Type="http://schemas.openxmlformats.org/officeDocument/2006/relationships/vmlDrawing" Target="../drawings/vmlDrawing8.vml"/><Relationship Id="rId2"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4.bin"/><Relationship Id="rId4" Type="http://schemas.openxmlformats.org/officeDocument/2006/relationships/image" Target="../media/image14.emf"/><Relationship Id="rId5" Type="http://schemas.openxmlformats.org/officeDocument/2006/relationships/oleObject" Target="../embeddings/oleObject15.bin"/><Relationship Id="rId6" Type="http://schemas.openxmlformats.org/officeDocument/2006/relationships/image" Target="../media/image13.wmf"/><Relationship Id="rId1" Type="http://schemas.openxmlformats.org/officeDocument/2006/relationships/vmlDrawing" Target="../drawings/vmlDrawing9.vml"/><Relationship Id="rId2"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16.bin"/><Relationship Id="rId4" Type="http://schemas.openxmlformats.org/officeDocument/2006/relationships/image" Target="../media/image32.wmf"/><Relationship Id="rId1" Type="http://schemas.openxmlformats.org/officeDocument/2006/relationships/vmlDrawing" Target="../drawings/vmlDrawing10.vml"/><Relationship Id="rId2"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17.bin"/><Relationship Id="rId4" Type="http://schemas.openxmlformats.org/officeDocument/2006/relationships/image" Target="../media/image35.wmf"/><Relationship Id="rId1" Type="http://schemas.openxmlformats.org/officeDocument/2006/relationships/vmlDrawing" Target="../drawings/vmlDrawing11.vml"/><Relationship Id="rId2"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8.bin"/><Relationship Id="rId4" Type="http://schemas.openxmlformats.org/officeDocument/2006/relationships/image" Target="../media/image37.wmf"/><Relationship Id="rId1" Type="http://schemas.openxmlformats.org/officeDocument/2006/relationships/vmlDrawing" Target="../drawings/vmlDrawing12.vml"/><Relationship Id="rId2"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38.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39.png"/></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19.bin"/><Relationship Id="rId4" Type="http://schemas.openxmlformats.org/officeDocument/2006/relationships/image" Target="../media/image40.wmf"/><Relationship Id="rId1" Type="http://schemas.openxmlformats.org/officeDocument/2006/relationships/vmlDrawing" Target="../drawings/vmlDrawing13.vml"/><Relationship Id="rId2"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41.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5.wmf"/><Relationship Id="rId5" Type="http://schemas.openxmlformats.org/officeDocument/2006/relationships/oleObject" Target="../embeddings/oleObject2.bin"/><Relationship Id="rId6" Type="http://schemas.openxmlformats.org/officeDocument/2006/relationships/image" Target="../media/image6.wmf"/><Relationship Id="rId7" Type="http://schemas.openxmlformats.org/officeDocument/2006/relationships/oleObject" Target="../embeddings/oleObject3.bin"/><Relationship Id="rId8" Type="http://schemas.openxmlformats.org/officeDocument/2006/relationships/image" Target="../media/image7.wmf"/><Relationship Id="rId9" Type="http://schemas.openxmlformats.org/officeDocument/2006/relationships/oleObject" Target="../embeddings/oleObject4.bin"/><Relationship Id="rId10" Type="http://schemas.openxmlformats.org/officeDocument/2006/relationships/image" Target="../media/image8.wmf"/><Relationship Id="rId11" Type="http://schemas.openxmlformats.org/officeDocument/2006/relationships/image" Target="../media/image9.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20.bin"/><Relationship Id="rId4" Type="http://schemas.openxmlformats.org/officeDocument/2006/relationships/image" Target="../media/image43.wmf"/><Relationship Id="rId5" Type="http://schemas.openxmlformats.org/officeDocument/2006/relationships/oleObject" Target="../embeddings/oleObject21.bin"/><Relationship Id="rId6" Type="http://schemas.openxmlformats.org/officeDocument/2006/relationships/image" Target="../media/image44.wmf"/><Relationship Id="rId7" Type="http://schemas.openxmlformats.org/officeDocument/2006/relationships/oleObject" Target="../embeddings/oleObject22.bin"/><Relationship Id="rId8" Type="http://schemas.openxmlformats.org/officeDocument/2006/relationships/image" Target="../media/image45.wmf"/><Relationship Id="rId1" Type="http://schemas.openxmlformats.org/officeDocument/2006/relationships/vmlDrawing" Target="../drawings/vmlDrawing14.vml"/><Relationship Id="rId2"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46.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48.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4" Type="http://schemas.openxmlformats.org/officeDocument/2006/relationships/oleObject" Target="../embeddings/oleObject5.bin"/><Relationship Id="rId5" Type="http://schemas.openxmlformats.org/officeDocument/2006/relationships/image" Target="../media/image10.wmf"/><Relationship Id="rId1" Type="http://schemas.openxmlformats.org/officeDocument/2006/relationships/vmlDrawing" Target="../drawings/vmlDrawing2.vml"/><Relationship Id="rId2"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image" Target="../media/image10.wmf"/><Relationship Id="rId5" Type="http://schemas.openxmlformats.org/officeDocument/2006/relationships/oleObject" Target="../embeddings/oleObject7.bin"/><Relationship Id="rId6" Type="http://schemas.openxmlformats.org/officeDocument/2006/relationships/image" Target="../media/image11.wmf"/><Relationship Id="rId1" Type="http://schemas.openxmlformats.org/officeDocument/2006/relationships/vmlDrawing" Target="../drawings/vmlDrawing3.vml"/><Relationship Id="rId2"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12.emf"/><Relationship Id="rId1" Type="http://schemas.openxmlformats.org/officeDocument/2006/relationships/vmlDrawing" Target="../drawings/vmlDrawing4.vml"/><Relationship Id="rId2"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9.bin"/><Relationship Id="rId4" Type="http://schemas.openxmlformats.org/officeDocument/2006/relationships/image" Target="../media/image13.wmf"/><Relationship Id="rId5" Type="http://schemas.openxmlformats.org/officeDocument/2006/relationships/oleObject" Target="../embeddings/oleObject10.bin"/><Relationship Id="rId6" Type="http://schemas.openxmlformats.org/officeDocument/2006/relationships/image" Target="../media/image14.emf"/><Relationship Id="rId1" Type="http://schemas.openxmlformats.org/officeDocument/2006/relationships/vmlDrawing" Target="../drawings/vmlDrawing5.vml"/><Relationship Id="rId2"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066800"/>
            <a:ext cx="7772400" cy="1470025"/>
          </a:xfrm>
        </p:spPr>
        <p:txBody>
          <a:bodyPr/>
          <a:lstStyle/>
          <a:p>
            <a:pPr eaLnBrk="1" hangingPunct="1"/>
            <a:r>
              <a:rPr lang="en-US" smtClean="0"/>
              <a:t>Fundamentals of Rietveld Refinement</a:t>
            </a:r>
            <a:br>
              <a:rPr lang="en-US" smtClean="0"/>
            </a:br>
            <a:r>
              <a:rPr lang="en-US" smtClean="0"/>
              <a:t>I. XRD Pattern Simulation</a:t>
            </a:r>
          </a:p>
        </p:txBody>
      </p:sp>
      <p:sp>
        <p:nvSpPr>
          <p:cNvPr id="2051" name="Rectangle 3"/>
          <p:cNvSpPr>
            <a:spLocks noGrp="1" noChangeArrowheads="1"/>
          </p:cNvSpPr>
          <p:nvPr>
            <p:ph type="subTitle" idx="1"/>
          </p:nvPr>
        </p:nvSpPr>
        <p:spPr>
          <a:xfrm>
            <a:off x="1371600" y="3048000"/>
            <a:ext cx="6400800" cy="2590800"/>
          </a:xfrm>
        </p:spPr>
        <p:txBody>
          <a:bodyPr/>
          <a:lstStyle/>
          <a:p>
            <a:pPr eaLnBrk="1" hangingPunct="1"/>
            <a:r>
              <a:rPr lang="en-US" sz="2000" dirty="0" smtClean="0"/>
              <a:t>An Introduction to </a:t>
            </a:r>
            <a:r>
              <a:rPr lang="en-US" sz="2000" dirty="0" err="1" smtClean="0"/>
              <a:t>Rietveld</a:t>
            </a:r>
            <a:r>
              <a:rPr lang="en-US" sz="2000" dirty="0" smtClean="0"/>
              <a:t> Refinement</a:t>
            </a:r>
          </a:p>
          <a:p>
            <a:pPr eaLnBrk="1" hangingPunct="1"/>
            <a:r>
              <a:rPr lang="en-US" sz="2000" dirty="0" smtClean="0"/>
              <a:t>using</a:t>
            </a:r>
          </a:p>
          <a:p>
            <a:pPr eaLnBrk="1" hangingPunct="1"/>
            <a:r>
              <a:rPr lang="en-US" sz="2000" dirty="0" err="1" smtClean="0"/>
              <a:t>PANalytical</a:t>
            </a:r>
            <a:r>
              <a:rPr lang="en-US" sz="2000" dirty="0" smtClean="0"/>
              <a:t> </a:t>
            </a:r>
            <a:r>
              <a:rPr lang="en-US" sz="2000" dirty="0" err="1" smtClean="0"/>
              <a:t>X’Pert</a:t>
            </a:r>
            <a:r>
              <a:rPr lang="en-US" sz="2000" dirty="0" smtClean="0"/>
              <a:t> </a:t>
            </a:r>
            <a:r>
              <a:rPr lang="en-US" sz="2000" dirty="0" err="1" smtClean="0"/>
              <a:t>HighScore</a:t>
            </a:r>
            <a:r>
              <a:rPr lang="en-US" sz="2000" dirty="0" smtClean="0"/>
              <a:t> Plus v3.0d</a:t>
            </a:r>
          </a:p>
          <a:p>
            <a:pPr eaLnBrk="1" hangingPunct="1"/>
            <a:endParaRPr lang="en-US" sz="2000" dirty="0" smtClean="0"/>
          </a:p>
          <a:p>
            <a:pPr eaLnBrk="1" hangingPunct="1"/>
            <a:r>
              <a:rPr lang="en-US" sz="2000" dirty="0" smtClean="0"/>
              <a:t>Scott A Speakman, Ph.D.</a:t>
            </a:r>
          </a:p>
          <a:p>
            <a:pPr eaLnBrk="1" hangingPunct="1"/>
            <a:r>
              <a:rPr lang="en-US" sz="2000" dirty="0" smtClean="0"/>
              <a:t>MIT Center for Materials Science and Engineering</a:t>
            </a:r>
          </a:p>
          <a:p>
            <a:pPr eaLnBrk="1" hangingPunct="1"/>
            <a:r>
              <a:rPr lang="en-US" sz="2000" dirty="0" smtClean="0"/>
              <a:t>speakman@mit.edu</a:t>
            </a:r>
          </a:p>
        </p:txBody>
      </p:sp>
      <p:pic>
        <p:nvPicPr>
          <p:cNvPr id="2052" name="Picture 4" descr="mit-redgrey-heade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5791200"/>
            <a:ext cx="4572000"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2400" smtClean="0"/>
              <a:t>Anomalous scattering of X-rays with energies near the absorption edge of the atom changes the scattering factor</a:t>
            </a:r>
          </a:p>
        </p:txBody>
      </p:sp>
      <p:sp>
        <p:nvSpPr>
          <p:cNvPr id="13315" name="Rectangle 3"/>
          <p:cNvSpPr>
            <a:spLocks noGrp="1" noChangeArrowheads="1"/>
          </p:cNvSpPr>
          <p:nvPr>
            <p:ph type="body" sz="half" idx="1"/>
          </p:nvPr>
        </p:nvSpPr>
        <p:spPr>
          <a:xfrm>
            <a:off x="457200" y="2667000"/>
            <a:ext cx="7467600" cy="3459163"/>
          </a:xfrm>
        </p:spPr>
        <p:txBody>
          <a:bodyPr/>
          <a:lstStyle/>
          <a:p>
            <a:pPr eaLnBrk="1" hangingPunct="1"/>
            <a:r>
              <a:rPr lang="en-US" sz="2000" smtClean="0"/>
              <a:t>scattering factor has a real and imaginary term</a:t>
            </a:r>
          </a:p>
          <a:p>
            <a:pPr eaLnBrk="1" hangingPunct="1"/>
            <a:r>
              <a:rPr lang="en-US" sz="2000" smtClean="0"/>
              <a:t>these terms only matter when the energy of the incident X-ray approaches the ionization energy of atom</a:t>
            </a:r>
          </a:p>
          <a:p>
            <a:pPr lvl="1" eaLnBrk="1" hangingPunct="1"/>
            <a:r>
              <a:rPr lang="en-US" sz="1800" smtClean="0"/>
              <a:t>when the wavelength of the incident X-ray is near the absorption edge of the atom</a:t>
            </a:r>
          </a:p>
          <a:p>
            <a:pPr eaLnBrk="1" hangingPunct="1"/>
            <a:r>
              <a:rPr lang="en-US" sz="2000" smtClean="0"/>
              <a:t>anomalous scattering describes how some photons with energy approaching the ionization energy will be scattered out of phase with the majority of photons</a:t>
            </a:r>
          </a:p>
        </p:txBody>
      </p:sp>
      <p:graphicFrame>
        <p:nvGraphicFramePr>
          <p:cNvPr id="13316" name="Object 7"/>
          <p:cNvGraphicFramePr>
            <a:graphicFrameLocks noGrp="1" noChangeAspect="1"/>
          </p:cNvGraphicFramePr>
          <p:nvPr>
            <p:ph sz="half" idx="2"/>
          </p:nvPr>
        </p:nvGraphicFramePr>
        <p:xfrm>
          <a:off x="2057400" y="1371600"/>
          <a:ext cx="5105400" cy="1050925"/>
        </p:xfrm>
        <a:graphic>
          <a:graphicData uri="http://schemas.openxmlformats.org/presentationml/2006/ole">
            <mc:AlternateContent xmlns:mc="http://schemas.openxmlformats.org/markup-compatibility/2006">
              <mc:Choice xmlns:v="urn:schemas-microsoft-com:vml" Requires="v">
                <p:oleObj spid="_x0000_s13327" name="Equation" r:id="rId3" imgW="2590800" imgH="533400" progId="Equation.3">
                  <p:embed/>
                </p:oleObj>
              </mc:Choice>
              <mc:Fallback>
                <p:oleObj name="Equation" r:id="rId3" imgW="2590800" imgH="533400" progId="Equation.3">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1371600"/>
                        <a:ext cx="5105400" cy="1050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z="2400" smtClean="0"/>
              <a:t>With a crystal structure to solve Bragg’s Law and F</a:t>
            </a:r>
            <a:r>
              <a:rPr lang="en-US" sz="2400" baseline="-25000" smtClean="0"/>
              <a:t>hkl</a:t>
            </a:r>
            <a:r>
              <a:rPr lang="en-US" sz="2400" smtClean="0"/>
              <a:t>, you can calculate the diffraction pattern from an ideal crystal</a:t>
            </a:r>
          </a:p>
        </p:txBody>
      </p:sp>
      <p:sp>
        <p:nvSpPr>
          <p:cNvPr id="14339" name="Rectangle 3"/>
          <p:cNvSpPr>
            <a:spLocks noGrp="1" noChangeArrowheads="1"/>
          </p:cNvSpPr>
          <p:nvPr>
            <p:ph type="body" idx="1"/>
          </p:nvPr>
        </p:nvSpPr>
        <p:spPr/>
        <p:txBody>
          <a:bodyPr/>
          <a:lstStyle/>
          <a:p>
            <a:pPr eaLnBrk="1" hangingPunct="1"/>
            <a:r>
              <a:rPr lang="en-US" smtClean="0"/>
              <a:t>Ideal powder diffraction patterns can be simulated if you know ...</a:t>
            </a:r>
          </a:p>
          <a:p>
            <a:pPr lvl="1" eaLnBrk="1" hangingPunct="1"/>
            <a:r>
              <a:rPr lang="en-US" smtClean="0"/>
              <a:t>space group symmetry</a:t>
            </a:r>
          </a:p>
          <a:p>
            <a:pPr lvl="1" eaLnBrk="1" hangingPunct="1"/>
            <a:r>
              <a:rPr lang="en-US" smtClean="0"/>
              <a:t>unit cell dimensions</a:t>
            </a:r>
          </a:p>
          <a:p>
            <a:pPr lvl="1" eaLnBrk="1" hangingPunct="1"/>
            <a:r>
              <a:rPr lang="en-US" smtClean="0"/>
              <a:t>atom types</a:t>
            </a:r>
          </a:p>
          <a:p>
            <a:pPr lvl="1" eaLnBrk="1" hangingPunct="1"/>
            <a:r>
              <a:rPr lang="en-US" smtClean="0"/>
              <a:t>relative coordinates of atoms in unit cell</a:t>
            </a:r>
          </a:p>
          <a:p>
            <a:pPr lvl="1" eaLnBrk="1" hangingPunct="1"/>
            <a:r>
              <a:rPr lang="en-US" smtClean="0"/>
              <a:t>atomic site occupancies</a:t>
            </a:r>
          </a:p>
          <a:p>
            <a:pPr lvl="1" eaLnBrk="1" hangingPunct="1"/>
            <a:r>
              <a:rPr lang="en-US" smtClean="0"/>
              <a:t>atomic thermal displacement parameters</a:t>
            </a:r>
          </a:p>
          <a:p>
            <a:pPr eaLnBrk="1" hangingPunct="1"/>
            <a:r>
              <a:rPr lang="en-US" smtClean="0"/>
              <a:t>... for each and every phase in the sample</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t>Where to Get Crystal Structures</a:t>
            </a:r>
          </a:p>
        </p:txBody>
      </p:sp>
      <p:sp>
        <p:nvSpPr>
          <p:cNvPr id="15363" name="Rectangle 3"/>
          <p:cNvSpPr>
            <a:spLocks noGrp="1" noChangeArrowheads="1"/>
          </p:cNvSpPr>
          <p:nvPr>
            <p:ph type="body" idx="1"/>
          </p:nvPr>
        </p:nvSpPr>
        <p:spPr/>
        <p:txBody>
          <a:bodyPr/>
          <a:lstStyle/>
          <a:p>
            <a:pPr eaLnBrk="1" hangingPunct="1">
              <a:lnSpc>
                <a:spcPct val="80000"/>
              </a:lnSpc>
            </a:pPr>
            <a:r>
              <a:rPr lang="en-US" sz="1800" dirty="0" smtClean="0"/>
              <a:t>publications </a:t>
            </a:r>
          </a:p>
          <a:p>
            <a:pPr eaLnBrk="1" hangingPunct="1">
              <a:lnSpc>
                <a:spcPct val="80000"/>
              </a:lnSpc>
            </a:pPr>
            <a:r>
              <a:rPr lang="en-US" sz="1800" dirty="0" smtClean="0"/>
              <a:t>Commercial Databases</a:t>
            </a:r>
          </a:p>
          <a:p>
            <a:pPr lvl="1" eaLnBrk="1" hangingPunct="1">
              <a:lnSpc>
                <a:spcPct val="80000"/>
              </a:lnSpc>
            </a:pPr>
            <a:r>
              <a:rPr lang="en-US" sz="1600" dirty="0" smtClean="0"/>
              <a:t>Inorganic Crystal Structure Database (ICSD)</a:t>
            </a:r>
          </a:p>
          <a:p>
            <a:pPr lvl="1" eaLnBrk="1" hangingPunct="1">
              <a:lnSpc>
                <a:spcPct val="80000"/>
              </a:lnSpc>
            </a:pPr>
            <a:r>
              <a:rPr lang="en-US" sz="1600" dirty="0" smtClean="0"/>
              <a:t>Linus Pauling File (LPF)</a:t>
            </a:r>
          </a:p>
          <a:p>
            <a:pPr lvl="2" eaLnBrk="1" hangingPunct="1">
              <a:lnSpc>
                <a:spcPct val="80000"/>
              </a:lnSpc>
            </a:pPr>
            <a:r>
              <a:rPr lang="en-US" sz="1400" dirty="0" smtClean="0"/>
              <a:t>this is included in ICDD PDF4+ Inorganic </a:t>
            </a:r>
          </a:p>
          <a:p>
            <a:pPr lvl="1" eaLnBrk="1" hangingPunct="1">
              <a:lnSpc>
                <a:spcPct val="80000"/>
              </a:lnSpc>
            </a:pPr>
            <a:r>
              <a:rPr lang="en-US" sz="1600" dirty="0" smtClean="0"/>
              <a:t>NIST Structural Database (metals, alloys, </a:t>
            </a:r>
            <a:r>
              <a:rPr lang="en-US" sz="1600" dirty="0" err="1" smtClean="0"/>
              <a:t>intermetallics</a:t>
            </a:r>
            <a:r>
              <a:rPr lang="en-US" sz="1600" dirty="0" smtClean="0"/>
              <a:t>)</a:t>
            </a:r>
          </a:p>
          <a:p>
            <a:pPr lvl="1" eaLnBrk="1" hangingPunct="1">
              <a:lnSpc>
                <a:spcPct val="80000"/>
              </a:lnSpc>
            </a:pPr>
            <a:r>
              <a:rPr lang="en-US" sz="1600" dirty="0" smtClean="0"/>
              <a:t>Cambridge Structure Database (CSD) (organic materials)</a:t>
            </a:r>
          </a:p>
          <a:p>
            <a:pPr eaLnBrk="1" hangingPunct="1">
              <a:lnSpc>
                <a:spcPct val="80000"/>
              </a:lnSpc>
            </a:pPr>
            <a:r>
              <a:rPr lang="en-US" sz="1800" dirty="0" smtClean="0"/>
              <a:t>Free Online Databases</a:t>
            </a:r>
          </a:p>
          <a:p>
            <a:pPr lvl="1" eaLnBrk="1" hangingPunct="1">
              <a:lnSpc>
                <a:spcPct val="80000"/>
              </a:lnSpc>
            </a:pPr>
            <a:r>
              <a:rPr lang="en-US" sz="1600" dirty="0" smtClean="0"/>
              <a:t>ICSD- 4% available as demo at http://icsd.ill.eu/icsd/index.html</a:t>
            </a:r>
          </a:p>
          <a:p>
            <a:pPr lvl="1" eaLnBrk="1" hangingPunct="1">
              <a:lnSpc>
                <a:spcPct val="80000"/>
              </a:lnSpc>
            </a:pPr>
            <a:r>
              <a:rPr lang="en-US" sz="1600" dirty="0" smtClean="0"/>
              <a:t>Crystallography Open Database http://www.crystallography.net/</a:t>
            </a:r>
          </a:p>
          <a:p>
            <a:pPr lvl="1" eaLnBrk="1" hangingPunct="1">
              <a:lnSpc>
                <a:spcPct val="80000"/>
              </a:lnSpc>
            </a:pPr>
            <a:r>
              <a:rPr lang="en-US" sz="1600" dirty="0" err="1" smtClean="0"/>
              <a:t>Mincryst</a:t>
            </a:r>
            <a:r>
              <a:rPr lang="en-US" sz="1600" dirty="0" smtClean="0"/>
              <a:t> http://database.iem.ac.ru/mincryst/index.php</a:t>
            </a:r>
          </a:p>
          <a:p>
            <a:pPr lvl="1" eaLnBrk="1" hangingPunct="1">
              <a:lnSpc>
                <a:spcPct val="80000"/>
              </a:lnSpc>
            </a:pPr>
            <a:r>
              <a:rPr lang="en-US" sz="1600" dirty="0" smtClean="0"/>
              <a:t>American Mineralogist http://www.minsocam.org/MSA/Crystal_Database.html</a:t>
            </a:r>
          </a:p>
          <a:p>
            <a:pPr lvl="1" eaLnBrk="1" hangingPunct="1">
              <a:lnSpc>
                <a:spcPct val="80000"/>
              </a:lnSpc>
            </a:pPr>
            <a:r>
              <a:rPr lang="en-US" sz="1600" dirty="0" err="1" smtClean="0"/>
              <a:t>WebMineral</a:t>
            </a:r>
            <a:r>
              <a:rPr lang="en-US" sz="1600" dirty="0" smtClean="0"/>
              <a:t> http://www.webmineral.com/</a:t>
            </a:r>
          </a:p>
          <a:p>
            <a:pPr lvl="1" eaLnBrk="1" hangingPunct="1">
              <a:lnSpc>
                <a:spcPct val="80000"/>
              </a:lnSpc>
            </a:pPr>
            <a:r>
              <a:rPr lang="en-US" sz="1600" dirty="0" smtClean="0"/>
              <a:t>Protein Data Bank http://www.rcsb.org/pdb/home/home.do</a:t>
            </a:r>
          </a:p>
          <a:p>
            <a:pPr lvl="1" eaLnBrk="1" hangingPunct="1">
              <a:lnSpc>
                <a:spcPct val="80000"/>
              </a:lnSpc>
            </a:pPr>
            <a:r>
              <a:rPr lang="en-US" sz="1600" dirty="0" smtClean="0"/>
              <a:t>Nucleic Acid Database http://ndbserver.rutgers.edu/</a:t>
            </a:r>
          </a:p>
          <a:p>
            <a:pPr lvl="1" eaLnBrk="1" hangingPunct="1">
              <a:lnSpc>
                <a:spcPct val="80000"/>
              </a:lnSpc>
            </a:pPr>
            <a:r>
              <a:rPr lang="en-US" sz="1600" dirty="0" smtClean="0"/>
              <a:t>Database of Zeolite Structures http://www.iza-structure.org/databases/</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A Crystal Structure</a:t>
            </a:r>
          </a:p>
        </p:txBody>
      </p:sp>
      <p:sp>
        <p:nvSpPr>
          <p:cNvPr id="16387" name="Rectangle 3"/>
          <p:cNvSpPr>
            <a:spLocks noGrp="1" noChangeArrowheads="1"/>
          </p:cNvSpPr>
          <p:nvPr>
            <p:ph type="body" sz="half" idx="1"/>
          </p:nvPr>
        </p:nvSpPr>
        <p:spPr>
          <a:xfrm>
            <a:off x="457200" y="1600200"/>
            <a:ext cx="8001000" cy="4525963"/>
          </a:xfrm>
        </p:spPr>
        <p:txBody>
          <a:bodyPr/>
          <a:lstStyle/>
          <a:p>
            <a:pPr eaLnBrk="1" hangingPunct="1"/>
            <a:r>
              <a:rPr lang="en-US" sz="2000" smtClean="0"/>
              <a:t>ZrO</a:t>
            </a:r>
            <a:r>
              <a:rPr lang="en-US" sz="2000" baseline="-25000" smtClean="0"/>
              <a:t>2</a:t>
            </a:r>
            <a:endParaRPr lang="en-US" sz="2000" smtClean="0"/>
          </a:p>
          <a:p>
            <a:pPr eaLnBrk="1" hangingPunct="1"/>
            <a:r>
              <a:rPr lang="en-US" sz="2000" smtClean="0"/>
              <a:t>Space Group Fm-3m (225)</a:t>
            </a:r>
          </a:p>
          <a:p>
            <a:pPr eaLnBrk="1" hangingPunct="1"/>
            <a:r>
              <a:rPr lang="en-US" sz="2000" smtClean="0"/>
              <a:t>Lattice Parameter a=5.11</a:t>
            </a:r>
          </a:p>
          <a:p>
            <a:pPr eaLnBrk="1" hangingPunct="1"/>
            <a:endParaRPr lang="en-US" sz="2000" smtClean="0"/>
          </a:p>
        </p:txBody>
      </p:sp>
      <p:graphicFrame>
        <p:nvGraphicFramePr>
          <p:cNvPr id="8236" name="Group 44"/>
          <p:cNvGraphicFramePr>
            <a:graphicFrameLocks noGrp="1"/>
          </p:cNvGraphicFramePr>
          <p:nvPr>
            <p:ph sz="half" idx="2"/>
          </p:nvPr>
        </p:nvGraphicFramePr>
        <p:xfrm>
          <a:off x="685800" y="3657600"/>
          <a:ext cx="8001000" cy="1905000"/>
        </p:xfrm>
        <a:graphic>
          <a:graphicData uri="http://schemas.openxmlformats.org/drawingml/2006/table">
            <a:tbl>
              <a:tblPr/>
              <a:tblGrid>
                <a:gridCol w="1144588"/>
                <a:gridCol w="1141412"/>
                <a:gridCol w="1144588"/>
                <a:gridCol w="1139825"/>
                <a:gridCol w="1144587"/>
                <a:gridCol w="1141413"/>
                <a:gridCol w="1144587"/>
              </a:tblGrid>
              <a:tr h="736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Atom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Wyckoff Site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z</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B</a:t>
                      </a:r>
                      <a:r>
                        <a:rPr kumimoji="0" lang="en-US" sz="1800" b="0" i="0" u="none" strike="noStrike" cap="none" normalizeH="0" baseline="-25000" smtClean="0">
                          <a:ln>
                            <a:noFill/>
                          </a:ln>
                          <a:solidFill>
                            <a:schemeClr val="tx1"/>
                          </a:solidFill>
                          <a:effectLst/>
                          <a:latin typeface="Arial" charset="0"/>
                        </a:rPr>
                        <a:t>iso</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sof</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4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Zr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4a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4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8c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0.25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0.25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0.25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2.4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6422" name="Text Box 45"/>
          <p:cNvSpPr txBox="1">
            <a:spLocks noChangeArrowheads="1"/>
          </p:cNvSpPr>
          <p:nvPr/>
        </p:nvSpPr>
        <p:spPr bwMode="auto">
          <a:xfrm>
            <a:off x="6324600" y="2057400"/>
            <a:ext cx="2286000" cy="8382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r>
              <a:rPr lang="en-US" sz="1600" b="0"/>
              <a:t>site occupancy factor, sof, is equivalent to N in the F</a:t>
            </a:r>
            <a:r>
              <a:rPr lang="en-US" sz="1600" b="0" baseline="-25000"/>
              <a:t>hkl</a:t>
            </a:r>
            <a:r>
              <a:rPr lang="en-US" sz="1600" b="0"/>
              <a:t> equation</a:t>
            </a:r>
          </a:p>
        </p:txBody>
      </p:sp>
      <p:sp>
        <p:nvSpPr>
          <p:cNvPr id="16423" name="Line 46"/>
          <p:cNvSpPr>
            <a:spLocks noChangeShapeType="1"/>
          </p:cNvSpPr>
          <p:nvPr/>
        </p:nvSpPr>
        <p:spPr bwMode="auto">
          <a:xfrm>
            <a:off x="7391400" y="2971800"/>
            <a:ext cx="457200" cy="60960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Wyckoff Site notation is a shortcut to indicate if the type of site that the atoms occupies in the crystal</a:t>
            </a:r>
          </a:p>
        </p:txBody>
      </p:sp>
      <p:sp>
        <p:nvSpPr>
          <p:cNvPr id="17411" name="Rectangle 3"/>
          <p:cNvSpPr>
            <a:spLocks noGrp="1" noChangeArrowheads="1"/>
          </p:cNvSpPr>
          <p:nvPr>
            <p:ph type="body" idx="1"/>
          </p:nvPr>
        </p:nvSpPr>
        <p:spPr/>
        <p:txBody>
          <a:bodyPr/>
          <a:lstStyle/>
          <a:p>
            <a:pPr eaLnBrk="1" hangingPunct="1"/>
            <a:r>
              <a:rPr lang="en-US" smtClean="0"/>
              <a:t>each letter in the Wyckoff notation specifies a site that sits on a different combination of symmetry elements</a:t>
            </a:r>
          </a:p>
          <a:p>
            <a:pPr eaLnBrk="1" hangingPunct="1"/>
            <a:r>
              <a:rPr lang="en-US" smtClean="0"/>
              <a:t>the number in the Wyckoff notation indicates the number of atoms put into the unit cell if the atom is on that site</a:t>
            </a:r>
          </a:p>
          <a:p>
            <a:pPr lvl="1" eaLnBrk="1" hangingPunct="1"/>
            <a:r>
              <a:rPr lang="en-US" smtClean="0"/>
              <a:t>4a- an atom on the a site will populate the unit cell with 4 atoms</a:t>
            </a:r>
          </a:p>
          <a:p>
            <a:pPr lvl="1" eaLnBrk="1" hangingPunct="1"/>
            <a:r>
              <a:rPr lang="en-US" smtClean="0"/>
              <a:t>8c- an atom on the c site will populate the unit cell with 8 atoms</a:t>
            </a:r>
          </a:p>
          <a:p>
            <a:pPr lvl="1" eaLnBrk="1" hangingPunct="1"/>
            <a:r>
              <a:rPr lang="en-US" smtClean="0"/>
              <a:t>Wyckoff notation gives you a quick way to check if stoichiometry is correctly preserved when you create a crystal structure</a:t>
            </a:r>
          </a:p>
          <a:p>
            <a:pPr lvl="1" eaLnBrk="1" hangingPunct="1"/>
            <a:r>
              <a:rPr lang="en-US" smtClean="0"/>
              <a:t>you can deduce z, the number of molecules per unit cell, from the Wyckoff notation (z=4 for ZrO</a:t>
            </a:r>
            <a:r>
              <a:rPr lang="en-US" baseline="-25000" smtClean="0"/>
              <a:t>2</a:t>
            </a:r>
            <a:r>
              <a:rPr lang="en-US" smtClean="0"/>
              <a:t>)</a:t>
            </a:r>
          </a:p>
          <a:p>
            <a:pPr lvl="1" eaLnBrk="1" hangingPunct="1"/>
            <a:r>
              <a:rPr lang="en-US" smtClean="0"/>
              <a:t>The Wyckoff site indicates if x, y or z are can change or if they must be fixed to preserve the symmetry of the crystal</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The Site Occupancy Factor, sof, indicates what fraction of a site is occupied by a specific atom</a:t>
            </a:r>
          </a:p>
        </p:txBody>
      </p:sp>
      <p:sp>
        <p:nvSpPr>
          <p:cNvPr id="18435" name="Rectangle 3"/>
          <p:cNvSpPr>
            <a:spLocks noGrp="1" noChangeArrowheads="1"/>
          </p:cNvSpPr>
          <p:nvPr>
            <p:ph type="body" sz="half" idx="1"/>
          </p:nvPr>
        </p:nvSpPr>
        <p:spPr>
          <a:xfrm>
            <a:off x="457200" y="2514600"/>
            <a:ext cx="8153400" cy="3611563"/>
          </a:xfrm>
        </p:spPr>
        <p:txBody>
          <a:bodyPr/>
          <a:lstStyle/>
          <a:p>
            <a:pPr eaLnBrk="1" hangingPunct="1"/>
            <a:r>
              <a:rPr lang="en-US" sz="2000" smtClean="0"/>
              <a:t>The sof is N in the structure factor equation</a:t>
            </a:r>
          </a:p>
          <a:p>
            <a:pPr eaLnBrk="1" hangingPunct="1"/>
            <a:r>
              <a:rPr lang="en-US" sz="2000" smtClean="0"/>
              <a:t>sof = 1, every equivalent position for xyz is occupied by that atom</a:t>
            </a:r>
          </a:p>
          <a:p>
            <a:pPr eaLnBrk="1" hangingPunct="1"/>
            <a:r>
              <a:rPr lang="en-US" sz="2000" smtClean="0"/>
              <a:t>sof &lt; 1, some of the sites are vacant</a:t>
            </a:r>
          </a:p>
          <a:p>
            <a:pPr eaLnBrk="1" hangingPunct="1"/>
            <a:r>
              <a:rPr lang="en-US" sz="2000" smtClean="0"/>
              <a:t>two atoms occupying the same site will each have a fractional sof</a:t>
            </a:r>
          </a:p>
          <a:p>
            <a:pPr eaLnBrk="1" hangingPunct="1"/>
            <a:r>
              <a:rPr lang="en-US" sz="2000" smtClean="0"/>
              <a:t>remember that the observed XRD pattern is an average of hundreds or thousands of unit cells that make a crystallite</a:t>
            </a:r>
          </a:p>
        </p:txBody>
      </p:sp>
      <p:graphicFrame>
        <p:nvGraphicFramePr>
          <p:cNvPr id="18436" name="Object 4"/>
          <p:cNvGraphicFramePr>
            <a:graphicFrameLocks noGrp="1" noChangeAspect="1"/>
          </p:cNvGraphicFramePr>
          <p:nvPr>
            <p:ph sz="half" idx="2"/>
          </p:nvPr>
        </p:nvGraphicFramePr>
        <p:xfrm>
          <a:off x="2057400" y="1295400"/>
          <a:ext cx="4572000" cy="865188"/>
        </p:xfrm>
        <a:graphic>
          <a:graphicData uri="http://schemas.openxmlformats.org/presentationml/2006/ole">
            <mc:AlternateContent xmlns:mc="http://schemas.openxmlformats.org/markup-compatibility/2006">
              <mc:Choice xmlns:v="urn:schemas-microsoft-com:vml" Requires="v">
                <p:oleObj spid="_x0000_s18447" name="Equation" r:id="rId3" imgW="2349500" imgH="444500" progId="Equation.3">
                  <p:embed/>
                </p:oleObj>
              </mc:Choice>
              <mc:Fallback>
                <p:oleObj name="Equation" r:id="rId3" imgW="2349500" imgH="4445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1295400"/>
                        <a:ext cx="4572000" cy="865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pattern calculations and </a:t>
            </a:r>
            <a:r>
              <a:rPr lang="en-US" dirty="0" err="1" smtClean="0"/>
              <a:t>Rietveld</a:t>
            </a:r>
            <a:r>
              <a:rPr lang="en-US" dirty="0" smtClean="0"/>
              <a:t> refinement in HSP, the “Structures” desktop is recommended</a:t>
            </a:r>
            <a:endParaRPr lang="en-US" dirty="0"/>
          </a:p>
        </p:txBody>
      </p:sp>
      <p:sp>
        <p:nvSpPr>
          <p:cNvPr id="3" name="Text Placeholder 2"/>
          <p:cNvSpPr>
            <a:spLocks noGrp="1"/>
          </p:cNvSpPr>
          <p:nvPr>
            <p:ph type="body" sz="half" idx="1"/>
          </p:nvPr>
        </p:nvSpPr>
        <p:spPr/>
        <p:txBody>
          <a:bodyPr/>
          <a:lstStyle/>
          <a:p>
            <a:r>
              <a:rPr lang="en-US" dirty="0" smtClean="0"/>
              <a:t>Desktops can be changed in the menu:</a:t>
            </a:r>
          </a:p>
          <a:p>
            <a:pPr lvl="1"/>
            <a:r>
              <a:rPr lang="en-US" dirty="0" smtClean="0"/>
              <a:t>View &gt; Desktops</a:t>
            </a:r>
          </a:p>
          <a:p>
            <a:pPr lvl="1"/>
            <a:endParaRPr lang="en-US" dirty="0"/>
          </a:p>
          <a:p>
            <a:r>
              <a:rPr lang="en-US" dirty="0" smtClean="0"/>
              <a:t>All slides in this tutorial were created with HSP in the “Structures” desktop</a:t>
            </a:r>
            <a:endParaRPr lang="en-US" dirty="0"/>
          </a:p>
        </p:txBody>
      </p:sp>
      <p:pic>
        <p:nvPicPr>
          <p:cNvPr id="6758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63286" b="4762"/>
          <a:stretch/>
        </p:blipFill>
        <p:spPr bwMode="auto">
          <a:xfrm>
            <a:off x="4953000" y="1371600"/>
            <a:ext cx="3429000" cy="5003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solidFill>
                  <a:srgbClr val="FF0000"/>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33913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mtClean="0"/>
              <a:t>With this crystal structure information, we can  build a crystal in HSP</a:t>
            </a:r>
          </a:p>
        </p:txBody>
      </p:sp>
      <p:sp>
        <p:nvSpPr>
          <p:cNvPr id="19459" name="Rectangle 3"/>
          <p:cNvSpPr>
            <a:spLocks noGrp="1" noChangeArrowheads="1"/>
          </p:cNvSpPr>
          <p:nvPr>
            <p:ph type="body" idx="1"/>
          </p:nvPr>
        </p:nvSpPr>
        <p:spPr/>
        <p:txBody>
          <a:bodyPr/>
          <a:lstStyle/>
          <a:p>
            <a:pPr eaLnBrk="1" hangingPunct="1"/>
            <a:r>
              <a:rPr lang="en-US" smtClean="0"/>
              <a:t>Start X’Pert HighScore Plus</a:t>
            </a:r>
          </a:p>
          <a:p>
            <a:pPr eaLnBrk="1" hangingPunct="1"/>
            <a:r>
              <a:rPr lang="en-US" smtClean="0"/>
              <a:t>Create a New Document </a:t>
            </a:r>
            <a:r>
              <a:rPr lang="en-US" i="1" smtClean="0"/>
              <a:t>File&gt;New</a:t>
            </a:r>
            <a:r>
              <a:rPr lang="en-US" smtClean="0"/>
              <a:t> </a:t>
            </a:r>
          </a:p>
          <a:p>
            <a:pPr eaLnBrk="1" hangingPunct="1"/>
            <a:r>
              <a:rPr lang="en-US" i="1" smtClean="0"/>
              <a:t>Analysis&gt;Rietveld&gt;Enter New Structure</a:t>
            </a:r>
          </a:p>
        </p:txBody>
      </p:sp>
      <p:pic>
        <p:nvPicPr>
          <p:cNvPr id="1946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2971800"/>
            <a:ext cx="3779838" cy="3471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61" name="Oval 6"/>
          <p:cNvSpPr>
            <a:spLocks noChangeArrowheads="1"/>
          </p:cNvSpPr>
          <p:nvPr/>
        </p:nvSpPr>
        <p:spPr bwMode="auto">
          <a:xfrm>
            <a:off x="3581400" y="6019800"/>
            <a:ext cx="2362200" cy="38100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Step 1: Enter Title</a:t>
            </a:r>
          </a:p>
        </p:txBody>
      </p:sp>
      <p:sp>
        <p:nvSpPr>
          <p:cNvPr id="20483" name="Rectangle 3"/>
          <p:cNvSpPr>
            <a:spLocks noGrp="1" noChangeArrowheads="1"/>
          </p:cNvSpPr>
          <p:nvPr>
            <p:ph type="body" idx="1"/>
          </p:nvPr>
        </p:nvSpPr>
        <p:spPr/>
        <p:txBody>
          <a:bodyPr/>
          <a:lstStyle/>
          <a:p>
            <a:pPr eaLnBrk="1" hangingPunct="1"/>
            <a:r>
              <a:rPr lang="en-US" smtClean="0"/>
              <a:t>Follow the entry form from top to bottom, via the numbered steps</a:t>
            </a:r>
          </a:p>
        </p:txBody>
      </p:sp>
      <p:pic>
        <p:nvPicPr>
          <p:cNvPr id="2048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2590800"/>
            <a:ext cx="5048250" cy="3324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485" name="Oval 5"/>
          <p:cNvSpPr>
            <a:spLocks noChangeArrowheads="1"/>
          </p:cNvSpPr>
          <p:nvPr/>
        </p:nvSpPr>
        <p:spPr bwMode="auto">
          <a:xfrm>
            <a:off x="1905000" y="2667000"/>
            <a:ext cx="1905000" cy="60960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Step 2: Enter Space Group</a:t>
            </a:r>
          </a:p>
        </p:txBody>
      </p:sp>
      <p:sp>
        <p:nvSpPr>
          <p:cNvPr id="21507" name="Rectangle 3"/>
          <p:cNvSpPr>
            <a:spLocks noGrp="1" noChangeArrowheads="1"/>
          </p:cNvSpPr>
          <p:nvPr>
            <p:ph type="body" idx="1"/>
          </p:nvPr>
        </p:nvSpPr>
        <p:spPr>
          <a:xfrm>
            <a:off x="457200" y="1524000"/>
            <a:ext cx="8229600" cy="2514600"/>
          </a:xfrm>
        </p:spPr>
        <p:txBody>
          <a:bodyPr/>
          <a:lstStyle/>
          <a:p>
            <a:pPr eaLnBrk="1" hangingPunct="1"/>
            <a:r>
              <a:rPr lang="en-US" sz="2000" smtClean="0"/>
              <a:t>Each space group has a unique number (1 thru 230)</a:t>
            </a:r>
          </a:p>
          <a:p>
            <a:pPr lvl="1" eaLnBrk="1" hangingPunct="1"/>
            <a:r>
              <a:rPr lang="en-US" sz="1800" smtClean="0"/>
              <a:t>you can just enter number into the space group field</a:t>
            </a:r>
          </a:p>
          <a:p>
            <a:pPr lvl="1" eaLnBrk="1" hangingPunct="1"/>
            <a:r>
              <a:rPr lang="en-US" sz="1800" smtClean="0"/>
              <a:t>HSP will assume the standard origin and setting</a:t>
            </a:r>
          </a:p>
          <a:p>
            <a:pPr eaLnBrk="1" hangingPunct="1"/>
            <a:r>
              <a:rPr lang="en-US" sz="2000" smtClean="0"/>
              <a:t>You can use the drop-down menu to select a space group</a:t>
            </a:r>
          </a:p>
          <a:p>
            <a:pPr eaLnBrk="1" hangingPunct="1"/>
            <a:r>
              <a:rPr lang="en-US" sz="2000" smtClean="0"/>
              <a:t>You can open the symmetry explorer by clicking on the ... button</a:t>
            </a:r>
          </a:p>
        </p:txBody>
      </p:sp>
      <p:pic>
        <p:nvPicPr>
          <p:cNvPr id="21508" name="Picture 4"/>
          <p:cNvPicPr>
            <a:picLocks noChangeAspect="1" noChangeArrowheads="1"/>
          </p:cNvPicPr>
          <p:nvPr/>
        </p:nvPicPr>
        <p:blipFill>
          <a:blip r:embed="rId2">
            <a:extLst>
              <a:ext uri="{28A0092B-C50C-407E-A947-70E740481C1C}">
                <a14:useLocalDpi xmlns:a14="http://schemas.microsoft.com/office/drawing/2010/main" val="0"/>
              </a:ext>
            </a:extLst>
          </a:blip>
          <a:srcRect b="50192"/>
          <a:stretch>
            <a:fillRect/>
          </a:stretch>
        </p:blipFill>
        <p:spPr bwMode="auto">
          <a:xfrm>
            <a:off x="2133600" y="3886200"/>
            <a:ext cx="5048250" cy="2268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509" name="Oval 5"/>
          <p:cNvSpPr>
            <a:spLocks noChangeArrowheads="1"/>
          </p:cNvSpPr>
          <p:nvPr/>
        </p:nvSpPr>
        <p:spPr bwMode="auto">
          <a:xfrm>
            <a:off x="2133600" y="4572000"/>
            <a:ext cx="1828800" cy="53340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10" name="Line 6"/>
          <p:cNvSpPr>
            <a:spLocks noChangeShapeType="1"/>
          </p:cNvSpPr>
          <p:nvPr/>
        </p:nvSpPr>
        <p:spPr bwMode="auto">
          <a:xfrm flipH="1">
            <a:off x="5257800" y="3276600"/>
            <a:ext cx="2133600" cy="167640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US" smtClean="0"/>
              <a:t>Outline</a:t>
            </a:r>
          </a:p>
        </p:txBody>
      </p:sp>
      <p:sp>
        <p:nvSpPr>
          <p:cNvPr id="3075" name="Rectangle 3"/>
          <p:cNvSpPr>
            <a:spLocks noGrp="1" noChangeArrowheads="1"/>
          </p:cNvSpPr>
          <p:nvPr>
            <p:ph type="body" idx="1"/>
          </p:nvPr>
        </p:nvSpPr>
        <p:spPr/>
        <p:txBody>
          <a:bodyPr/>
          <a:lstStyle/>
          <a:p>
            <a:pPr eaLnBrk="1" hangingPunct="1"/>
            <a:r>
              <a:rPr lang="en-US" dirty="0" smtClean="0"/>
              <a:t>Calculating a Diffraction Pattern from a Crystal Structure</a:t>
            </a:r>
          </a:p>
          <a:p>
            <a:pPr eaLnBrk="1" hangingPunct="1"/>
            <a:r>
              <a:rPr lang="en-US" dirty="0" smtClean="0"/>
              <a:t>Using </a:t>
            </a:r>
            <a:r>
              <a:rPr lang="en-US" dirty="0" err="1" smtClean="0"/>
              <a:t>HighScore</a:t>
            </a:r>
            <a:r>
              <a:rPr lang="en-US" dirty="0" smtClean="0"/>
              <a:t> Plus to Simulate a Diffraction Pattern </a:t>
            </a:r>
          </a:p>
          <a:p>
            <a:pPr eaLnBrk="1" hangingPunct="1"/>
            <a:r>
              <a:rPr lang="en-US" dirty="0" smtClean="0"/>
              <a:t>Manually Refining a Model to Match Experimental Data</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274638"/>
            <a:ext cx="8153400" cy="1401762"/>
          </a:xfrm>
        </p:spPr>
        <p:txBody>
          <a:bodyPr/>
          <a:lstStyle/>
          <a:p>
            <a:pPr eaLnBrk="1" hangingPunct="1"/>
            <a:r>
              <a:rPr lang="en-US" sz="2400" smtClean="0"/>
              <a:t>The symmetry explorer allows you to choose the space group and a specific origin, and to see information about the symmetry elements and special positions</a:t>
            </a:r>
          </a:p>
        </p:txBody>
      </p:sp>
      <p:pic>
        <p:nvPicPr>
          <p:cNvPr id="2253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600200"/>
            <a:ext cx="653415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dirty="0"/>
              <a:t>S</a:t>
            </a:r>
            <a:r>
              <a:rPr lang="en-US" dirty="0" smtClean="0"/>
              <a:t>tep 3: Enter Unit Cell</a:t>
            </a:r>
          </a:p>
        </p:txBody>
      </p:sp>
      <p:sp>
        <p:nvSpPr>
          <p:cNvPr id="23555" name="Rectangle 3"/>
          <p:cNvSpPr>
            <a:spLocks noGrp="1" noChangeArrowheads="1"/>
          </p:cNvSpPr>
          <p:nvPr>
            <p:ph type="body" idx="1"/>
          </p:nvPr>
        </p:nvSpPr>
        <p:spPr/>
        <p:txBody>
          <a:bodyPr/>
          <a:lstStyle/>
          <a:p>
            <a:pPr eaLnBrk="1" hangingPunct="1"/>
            <a:r>
              <a:rPr lang="en-US" smtClean="0"/>
              <a:t>lattice parameters are automatically constrained by the space group that you chose</a:t>
            </a:r>
          </a:p>
          <a:p>
            <a:pPr lvl="1" eaLnBrk="1" hangingPunct="1"/>
            <a:r>
              <a:rPr lang="en-US" smtClean="0"/>
              <a:t>a cubic space group: a=b=c, </a:t>
            </a:r>
            <a:r>
              <a:rPr lang="en-US" smtClean="0">
                <a:latin typeface="Symbol" pitchFamily="18" charset="2"/>
              </a:rPr>
              <a:t>a=b=g=90</a:t>
            </a:r>
          </a:p>
        </p:txBody>
      </p:sp>
      <p:pic>
        <p:nvPicPr>
          <p:cNvPr id="23556" name="Picture 4"/>
          <p:cNvPicPr>
            <a:picLocks noChangeAspect="1" noChangeArrowheads="1"/>
          </p:cNvPicPr>
          <p:nvPr/>
        </p:nvPicPr>
        <p:blipFill>
          <a:blip r:embed="rId2">
            <a:extLst>
              <a:ext uri="{28A0092B-C50C-407E-A947-70E740481C1C}">
                <a14:useLocalDpi xmlns:a14="http://schemas.microsoft.com/office/drawing/2010/main" val="0"/>
              </a:ext>
            </a:extLst>
          </a:blip>
          <a:srcRect t="25943" b="25943"/>
          <a:stretch>
            <a:fillRect/>
          </a:stretch>
        </p:blipFill>
        <p:spPr bwMode="auto">
          <a:xfrm>
            <a:off x="2438400" y="3276600"/>
            <a:ext cx="5048250"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557" name="Oval 5"/>
          <p:cNvSpPr>
            <a:spLocks noChangeArrowheads="1"/>
          </p:cNvSpPr>
          <p:nvPr/>
        </p:nvSpPr>
        <p:spPr bwMode="auto">
          <a:xfrm>
            <a:off x="2209800" y="3657600"/>
            <a:ext cx="1905000" cy="45720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3" name="Picture 7"/>
          <p:cNvPicPr>
            <a:picLocks noChangeAspect="1" noChangeArrowheads="1"/>
          </p:cNvPicPr>
          <p:nvPr/>
        </p:nvPicPr>
        <p:blipFill rotWithShape="1">
          <a:blip r:embed="rId2">
            <a:extLst>
              <a:ext uri="{28A0092B-C50C-407E-A947-70E740481C1C}">
                <a14:useLocalDpi xmlns:a14="http://schemas.microsoft.com/office/drawing/2010/main" val="0"/>
              </a:ext>
            </a:extLst>
          </a:blip>
          <a:srcRect t="62211"/>
          <a:stretch/>
        </p:blipFill>
        <p:spPr bwMode="auto">
          <a:xfrm>
            <a:off x="1790020" y="1353230"/>
            <a:ext cx="5629275" cy="1313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cap="flat" cmpd="sng">
                <a:solidFill>
                  <a:srgbClr val="FF0000"/>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578" name="Rectangle 2"/>
          <p:cNvSpPr>
            <a:spLocks noGrp="1" noChangeArrowheads="1"/>
          </p:cNvSpPr>
          <p:nvPr>
            <p:ph type="title"/>
          </p:nvPr>
        </p:nvSpPr>
        <p:spPr/>
        <p:txBody>
          <a:bodyPr/>
          <a:lstStyle/>
          <a:p>
            <a:pPr eaLnBrk="1" hangingPunct="1"/>
            <a:r>
              <a:rPr lang="en-US" smtClean="0"/>
              <a:t>Step 4: Enter Atoms</a:t>
            </a:r>
          </a:p>
        </p:txBody>
      </p:sp>
      <p:sp>
        <p:nvSpPr>
          <p:cNvPr id="24579" name="Rectangle 3"/>
          <p:cNvSpPr>
            <a:spLocks noGrp="1" noChangeArrowheads="1"/>
          </p:cNvSpPr>
          <p:nvPr>
            <p:ph type="body" idx="1"/>
          </p:nvPr>
        </p:nvSpPr>
        <p:spPr>
          <a:xfrm>
            <a:off x="457200" y="3048000"/>
            <a:ext cx="8077200" cy="3200400"/>
          </a:xfrm>
        </p:spPr>
        <p:txBody>
          <a:bodyPr/>
          <a:lstStyle/>
          <a:p>
            <a:pPr eaLnBrk="1" hangingPunct="1">
              <a:lnSpc>
                <a:spcPct val="80000"/>
              </a:lnSpc>
            </a:pPr>
            <a:r>
              <a:rPr lang="en-US" sz="2000" dirty="0" smtClean="0"/>
              <a:t>The element can be an atom or ion (select oxidation state)</a:t>
            </a:r>
          </a:p>
          <a:p>
            <a:pPr lvl="1" eaLnBrk="1" hangingPunct="1">
              <a:lnSpc>
                <a:spcPct val="80000"/>
              </a:lnSpc>
            </a:pPr>
            <a:r>
              <a:rPr lang="en-US" sz="1800" dirty="0" smtClean="0"/>
              <a:t>the use of oxidation states in modifying the scattering factor for an atom is set in </a:t>
            </a:r>
            <a:r>
              <a:rPr lang="en-US" sz="1800" i="1" dirty="0" smtClean="0"/>
              <a:t>Customize&gt;Program Settings, </a:t>
            </a:r>
            <a:r>
              <a:rPr lang="en-US" sz="1800" dirty="0" smtClean="0"/>
              <a:t>in the </a:t>
            </a:r>
            <a:r>
              <a:rPr lang="en-US" sz="1800" u="sng" dirty="0" err="1" smtClean="0"/>
              <a:t>Rietveld</a:t>
            </a:r>
            <a:r>
              <a:rPr lang="en-US" sz="1800" dirty="0" smtClean="0"/>
              <a:t> tab</a:t>
            </a:r>
          </a:p>
          <a:p>
            <a:pPr lvl="1" eaLnBrk="1" hangingPunct="1">
              <a:lnSpc>
                <a:spcPct val="80000"/>
              </a:lnSpc>
            </a:pPr>
            <a:r>
              <a:rPr lang="en-US" sz="1800" dirty="0" smtClean="0"/>
              <a:t>by default it is set to “Ignore Oxidation States”</a:t>
            </a:r>
          </a:p>
          <a:p>
            <a:pPr eaLnBrk="1" hangingPunct="1">
              <a:lnSpc>
                <a:spcPct val="80000"/>
              </a:lnSpc>
            </a:pPr>
            <a:r>
              <a:rPr lang="en-US" sz="2000" dirty="0" smtClean="0"/>
              <a:t>name is the element by default, but it can be changed (useful if you have the same element on multiple sites)</a:t>
            </a:r>
          </a:p>
          <a:p>
            <a:pPr eaLnBrk="1" hangingPunct="1">
              <a:lnSpc>
                <a:spcPct val="80000"/>
              </a:lnSpc>
            </a:pPr>
            <a:r>
              <a:rPr lang="en-US" sz="2000" dirty="0" smtClean="0"/>
              <a:t>entering Wyckoff site can save you from having to type in xyz</a:t>
            </a:r>
          </a:p>
          <a:p>
            <a:pPr lvl="1" eaLnBrk="1" hangingPunct="1">
              <a:lnSpc>
                <a:spcPct val="80000"/>
              </a:lnSpc>
            </a:pPr>
            <a:r>
              <a:rPr lang="en-US" sz="1800" dirty="0" smtClean="0"/>
              <a:t>if you enter xyz, the Wyckoff site is automatically assigned</a:t>
            </a:r>
          </a:p>
          <a:p>
            <a:pPr eaLnBrk="1" hangingPunct="1">
              <a:lnSpc>
                <a:spcPct val="80000"/>
              </a:lnSpc>
            </a:pPr>
            <a:r>
              <a:rPr lang="en-US" sz="2000" dirty="0" smtClean="0"/>
              <a:t>When finished, click </a:t>
            </a:r>
            <a:r>
              <a:rPr lang="en-US" sz="2000" b="1" dirty="0" smtClean="0"/>
              <a:t>OK</a:t>
            </a:r>
            <a:r>
              <a:rPr lang="en-US" sz="2000" dirty="0" smtClean="0"/>
              <a:t> to create that crystal structure!</a:t>
            </a:r>
          </a:p>
        </p:txBody>
      </p:sp>
      <p:sp>
        <p:nvSpPr>
          <p:cNvPr id="24581" name="Oval 5"/>
          <p:cNvSpPr>
            <a:spLocks noChangeArrowheads="1"/>
          </p:cNvSpPr>
          <p:nvPr/>
        </p:nvSpPr>
        <p:spPr bwMode="auto">
          <a:xfrm>
            <a:off x="1752600" y="1353230"/>
            <a:ext cx="1600200" cy="30480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mtClean="0"/>
              <a:t>We can now simulate the ideal X-Ray powder diffraction pattern in HSP</a:t>
            </a:r>
          </a:p>
        </p:txBody>
      </p:sp>
      <p:sp>
        <p:nvSpPr>
          <p:cNvPr id="25603" name="Rectangle 3"/>
          <p:cNvSpPr>
            <a:spLocks noGrp="1" noChangeArrowheads="1"/>
          </p:cNvSpPr>
          <p:nvPr>
            <p:ph type="body" idx="1"/>
          </p:nvPr>
        </p:nvSpPr>
        <p:spPr/>
        <p:txBody>
          <a:bodyPr/>
          <a:lstStyle/>
          <a:p>
            <a:pPr eaLnBrk="1" hangingPunct="1"/>
            <a:r>
              <a:rPr lang="en-US" smtClean="0"/>
              <a:t>We have entered in all of the information necessary to simulate an X-ray diffraction pattern</a:t>
            </a:r>
          </a:p>
          <a:p>
            <a:pPr eaLnBrk="1" hangingPunct="1"/>
            <a:r>
              <a:rPr lang="en-US" smtClean="0"/>
              <a:t>Click on the ‘Start Pattern Simulation’ button to produce the theoretical diffraction pattern</a:t>
            </a:r>
          </a:p>
        </p:txBody>
      </p:sp>
      <p:pic>
        <p:nvPicPr>
          <p:cNvPr id="2560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3427413"/>
            <a:ext cx="7546975" cy="160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605" name="Oval 6"/>
          <p:cNvSpPr>
            <a:spLocks noChangeArrowheads="1"/>
          </p:cNvSpPr>
          <p:nvPr/>
        </p:nvSpPr>
        <p:spPr bwMode="auto">
          <a:xfrm>
            <a:off x="5638800" y="3886200"/>
            <a:ext cx="1752600" cy="838200"/>
          </a:xfrm>
          <a:prstGeom prst="ellipse">
            <a:avLst/>
          </a:prstGeom>
          <a:noFill/>
          <a:ln w="254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2560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2895600"/>
            <a:ext cx="304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The pattern simulation parameters can be changed in Program Settings</a:t>
            </a:r>
          </a:p>
        </p:txBody>
      </p:sp>
      <p:sp>
        <p:nvSpPr>
          <p:cNvPr id="26627" name="Rectangle 3"/>
          <p:cNvSpPr>
            <a:spLocks noGrp="1" noChangeArrowheads="1"/>
          </p:cNvSpPr>
          <p:nvPr>
            <p:ph type="body" idx="1"/>
          </p:nvPr>
        </p:nvSpPr>
        <p:spPr>
          <a:xfrm>
            <a:off x="5257800" y="1600200"/>
            <a:ext cx="3429000" cy="4525963"/>
          </a:xfrm>
        </p:spPr>
        <p:txBody>
          <a:bodyPr/>
          <a:lstStyle/>
          <a:p>
            <a:pPr eaLnBrk="1" hangingPunct="1">
              <a:lnSpc>
                <a:spcPct val="80000"/>
              </a:lnSpc>
            </a:pPr>
            <a:r>
              <a:rPr lang="en-US" sz="2000" smtClean="0"/>
              <a:t>To change settings go to </a:t>
            </a:r>
            <a:r>
              <a:rPr lang="en-US" sz="2000" i="1" smtClean="0"/>
              <a:t>Customize&gt; Program Settings </a:t>
            </a:r>
          </a:p>
          <a:p>
            <a:pPr eaLnBrk="1" hangingPunct="1">
              <a:lnSpc>
                <a:spcPct val="80000"/>
              </a:lnSpc>
            </a:pPr>
            <a:r>
              <a:rPr lang="en-US" sz="2000" smtClean="0"/>
              <a:t>In </a:t>
            </a:r>
            <a:r>
              <a:rPr lang="en-US" sz="2000" u="sng" smtClean="0"/>
              <a:t>Simulation</a:t>
            </a:r>
            <a:r>
              <a:rPr lang="en-US" sz="2000" smtClean="0"/>
              <a:t> tab, you can change the parameters for the simulated scan</a:t>
            </a:r>
          </a:p>
          <a:p>
            <a:pPr lvl="1" eaLnBrk="1" hangingPunct="1">
              <a:lnSpc>
                <a:spcPct val="80000"/>
              </a:lnSpc>
            </a:pPr>
            <a:r>
              <a:rPr lang="en-US" sz="1800" smtClean="0"/>
              <a:t>Default range for simulation is 5 to 70 </a:t>
            </a:r>
            <a:r>
              <a:rPr lang="en-US" sz="1800" smtClean="0">
                <a:cs typeface="Arial" charset="0"/>
              </a:rPr>
              <a:t>°</a:t>
            </a:r>
            <a:r>
              <a:rPr lang="en-US" sz="1800" smtClean="0"/>
              <a:t>2theta</a:t>
            </a:r>
          </a:p>
          <a:p>
            <a:pPr lvl="1" eaLnBrk="1" hangingPunct="1">
              <a:lnSpc>
                <a:spcPct val="80000"/>
              </a:lnSpc>
            </a:pPr>
            <a:r>
              <a:rPr lang="en-US" sz="1800" smtClean="0"/>
              <a:t>change start and end angles to 25 and 90 </a:t>
            </a:r>
            <a:r>
              <a:rPr lang="en-US" sz="1800" smtClean="0">
                <a:cs typeface="Arial" charset="0"/>
              </a:rPr>
              <a:t>°</a:t>
            </a:r>
            <a:r>
              <a:rPr lang="en-US" sz="1800" smtClean="0"/>
              <a:t>2theta</a:t>
            </a:r>
          </a:p>
          <a:p>
            <a:pPr lvl="1" eaLnBrk="1" hangingPunct="1">
              <a:lnSpc>
                <a:spcPct val="80000"/>
              </a:lnSpc>
            </a:pPr>
            <a:r>
              <a:rPr lang="en-US" sz="1800" smtClean="0"/>
              <a:t>click </a:t>
            </a:r>
            <a:r>
              <a:rPr lang="en-US" sz="1800" b="1" smtClean="0"/>
              <a:t>OK</a:t>
            </a:r>
            <a:r>
              <a:rPr lang="en-US" sz="1800" smtClean="0"/>
              <a:t> to enter change and close window</a:t>
            </a:r>
          </a:p>
          <a:p>
            <a:pPr eaLnBrk="1" hangingPunct="1">
              <a:lnSpc>
                <a:spcPct val="80000"/>
              </a:lnSpc>
            </a:pPr>
            <a:r>
              <a:rPr lang="en-US" sz="2000" smtClean="0"/>
              <a:t>click ‘Start Pattern Simulation’ again</a:t>
            </a:r>
          </a:p>
        </p:txBody>
      </p:sp>
      <p:pic>
        <p:nvPicPr>
          <p:cNvPr id="266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24000"/>
            <a:ext cx="4800600" cy="3767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2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1000" y="5486400"/>
            <a:ext cx="304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mtClean="0"/>
              <a:t>The wavelength of radiation used in the simulation can be changed in Document Settings </a:t>
            </a:r>
          </a:p>
        </p:txBody>
      </p:sp>
      <p:sp>
        <p:nvSpPr>
          <p:cNvPr id="27651" name="Rectangle 3"/>
          <p:cNvSpPr>
            <a:spLocks noGrp="1" noChangeArrowheads="1"/>
          </p:cNvSpPr>
          <p:nvPr>
            <p:ph type="body" idx="1"/>
          </p:nvPr>
        </p:nvSpPr>
        <p:spPr>
          <a:xfrm>
            <a:off x="4953000" y="1600200"/>
            <a:ext cx="3733800" cy="4525963"/>
          </a:xfrm>
        </p:spPr>
        <p:txBody>
          <a:bodyPr/>
          <a:lstStyle/>
          <a:p>
            <a:pPr eaLnBrk="1" hangingPunct="1"/>
            <a:r>
              <a:rPr lang="en-US" sz="2000" smtClean="0"/>
              <a:t>To change settings go to </a:t>
            </a:r>
            <a:r>
              <a:rPr lang="en-US" sz="2000" i="1" smtClean="0"/>
              <a:t>Customize&gt; Document Settings </a:t>
            </a:r>
          </a:p>
          <a:p>
            <a:pPr eaLnBrk="1" hangingPunct="1"/>
            <a:r>
              <a:rPr lang="en-US" sz="2000" smtClean="0"/>
              <a:t>In </a:t>
            </a:r>
            <a:r>
              <a:rPr lang="en-US" sz="2000" u="sng" smtClean="0"/>
              <a:t>Document Wavelength</a:t>
            </a:r>
            <a:r>
              <a:rPr lang="en-US" sz="2000" smtClean="0"/>
              <a:t> tab, you can change the X-ray source used</a:t>
            </a:r>
          </a:p>
          <a:p>
            <a:pPr lvl="1" eaLnBrk="1" hangingPunct="1"/>
            <a:r>
              <a:rPr lang="en-US" sz="1800" smtClean="0"/>
              <a:t>there is an “Other” option if you used a non-characteristic wavelength, such as at a synchrotron</a:t>
            </a:r>
          </a:p>
          <a:p>
            <a:pPr eaLnBrk="1" hangingPunct="1"/>
            <a:r>
              <a:rPr lang="en-US" sz="2000" smtClean="0"/>
              <a:t>click ‘Start Pattern Simulation’ again</a:t>
            </a:r>
          </a:p>
          <a:p>
            <a:pPr eaLnBrk="1" hangingPunct="1"/>
            <a:endParaRPr lang="en-US" sz="2000" smtClean="0"/>
          </a:p>
        </p:txBody>
      </p:sp>
      <p:pic>
        <p:nvPicPr>
          <p:cNvPr id="276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524000"/>
            <a:ext cx="4419600" cy="3021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z="2400" smtClean="0"/>
              <a:t>Parameters for the crystal structure and the simulation can be accessed in the </a:t>
            </a:r>
            <a:r>
              <a:rPr lang="en-US" sz="2400" u="sng" smtClean="0"/>
              <a:t>Refinement Control</a:t>
            </a:r>
            <a:r>
              <a:rPr lang="en-US" sz="2400" smtClean="0"/>
              <a:t> list</a:t>
            </a:r>
          </a:p>
        </p:txBody>
      </p:sp>
      <p:sp>
        <p:nvSpPr>
          <p:cNvPr id="28675" name="Rectangle 3"/>
          <p:cNvSpPr>
            <a:spLocks noGrp="1" noChangeArrowheads="1"/>
          </p:cNvSpPr>
          <p:nvPr>
            <p:ph type="body" idx="1"/>
          </p:nvPr>
        </p:nvSpPr>
        <p:spPr>
          <a:xfrm>
            <a:off x="457200" y="1600200"/>
            <a:ext cx="5257800" cy="4525963"/>
          </a:xfrm>
        </p:spPr>
        <p:txBody>
          <a:bodyPr/>
          <a:lstStyle/>
          <a:p>
            <a:pPr eaLnBrk="1" hangingPunct="1"/>
            <a:r>
              <a:rPr lang="en-US" smtClean="0"/>
              <a:t>the parameters for the pattern simulation are shown in the </a:t>
            </a:r>
            <a:r>
              <a:rPr lang="en-US" u="sng" smtClean="0"/>
              <a:t>Refinement Control</a:t>
            </a:r>
            <a:r>
              <a:rPr lang="en-US" smtClean="0"/>
              <a:t> List</a:t>
            </a:r>
          </a:p>
          <a:p>
            <a:pPr eaLnBrk="1" hangingPunct="1"/>
            <a:r>
              <a:rPr lang="en-US" smtClean="0"/>
              <a:t>The values for global parameters and each individual crystal structure entered into the simulation are listed in a nested tree format</a:t>
            </a:r>
          </a:p>
          <a:p>
            <a:pPr eaLnBrk="1" hangingPunct="1"/>
            <a:r>
              <a:rPr lang="en-US" smtClean="0"/>
              <a:t>You can trim the number of tabs in the Lists Pane in the </a:t>
            </a:r>
            <a:r>
              <a:rPr lang="en-US" i="1" smtClean="0"/>
              <a:t>View </a:t>
            </a:r>
            <a:r>
              <a:rPr lang="en-US" smtClean="0"/>
              <a:t>menu</a:t>
            </a:r>
          </a:p>
          <a:p>
            <a:pPr eaLnBrk="1" hangingPunct="1"/>
            <a:endParaRPr lang="en-US" smtClean="0"/>
          </a:p>
        </p:txBody>
      </p:sp>
      <p:pic>
        <p:nvPicPr>
          <p:cNvPr id="286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1524000"/>
            <a:ext cx="289560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77" name="Oval 5"/>
          <p:cNvSpPr>
            <a:spLocks noChangeArrowheads="1"/>
          </p:cNvSpPr>
          <p:nvPr/>
        </p:nvSpPr>
        <p:spPr bwMode="auto">
          <a:xfrm>
            <a:off x="5791200" y="2133600"/>
            <a:ext cx="1600200" cy="38100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The Object Inspector shows additional details for any element you select in other windows</a:t>
            </a:r>
          </a:p>
        </p:txBody>
      </p:sp>
      <p:sp>
        <p:nvSpPr>
          <p:cNvPr id="29699" name="Rectangle 3"/>
          <p:cNvSpPr>
            <a:spLocks noGrp="1" noChangeArrowheads="1"/>
          </p:cNvSpPr>
          <p:nvPr>
            <p:ph type="body" idx="1"/>
          </p:nvPr>
        </p:nvSpPr>
        <p:spPr>
          <a:xfrm>
            <a:off x="457200" y="1600200"/>
            <a:ext cx="3657600" cy="4525963"/>
          </a:xfrm>
        </p:spPr>
        <p:txBody>
          <a:bodyPr/>
          <a:lstStyle/>
          <a:p>
            <a:pPr eaLnBrk="1" hangingPunct="1">
              <a:lnSpc>
                <a:spcPct val="80000"/>
              </a:lnSpc>
            </a:pPr>
            <a:r>
              <a:rPr lang="en-US" sz="2000" smtClean="0"/>
              <a:t>If you click on the phase name (eg Zirconia) in </a:t>
            </a:r>
            <a:r>
              <a:rPr lang="en-US" sz="2000" u="sng" smtClean="0"/>
              <a:t>Refinement Control </a:t>
            </a:r>
            <a:r>
              <a:rPr lang="en-US" sz="2000" smtClean="0"/>
              <a:t>list, you will be able to see additional information about that phase in the Object Inspector</a:t>
            </a:r>
          </a:p>
          <a:p>
            <a:pPr lvl="1" eaLnBrk="1" hangingPunct="1">
              <a:lnSpc>
                <a:spcPct val="80000"/>
              </a:lnSpc>
            </a:pPr>
            <a:r>
              <a:rPr lang="en-US" sz="1800" smtClean="0"/>
              <a:t>This includes information such as calculated density, chemical formula, and formula mass</a:t>
            </a:r>
          </a:p>
          <a:p>
            <a:pPr lvl="1" eaLnBrk="1" hangingPunct="1">
              <a:lnSpc>
                <a:spcPct val="80000"/>
              </a:lnSpc>
            </a:pPr>
            <a:r>
              <a:rPr lang="en-US" sz="1800" smtClean="0"/>
              <a:t>You can use these to check that you created the crystal structure correctly</a:t>
            </a:r>
          </a:p>
          <a:p>
            <a:pPr lvl="1" eaLnBrk="1" hangingPunct="1">
              <a:lnSpc>
                <a:spcPct val="80000"/>
              </a:lnSpc>
            </a:pPr>
            <a:r>
              <a:rPr lang="en-US" sz="1800" smtClean="0"/>
              <a:t>You can change details such as the phase name and color of simulated diffraction pattern</a:t>
            </a:r>
          </a:p>
        </p:txBody>
      </p:sp>
      <p:pic>
        <p:nvPicPr>
          <p:cNvPr id="2970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1295400"/>
            <a:ext cx="3876675"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701" name="Oval 6"/>
          <p:cNvSpPr>
            <a:spLocks noChangeArrowheads="1"/>
          </p:cNvSpPr>
          <p:nvPr/>
        </p:nvSpPr>
        <p:spPr bwMode="auto">
          <a:xfrm>
            <a:off x="6019800" y="2895600"/>
            <a:ext cx="2362200" cy="1901825"/>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t>We want to keep this pattern as a reference during the next exercises </a:t>
            </a:r>
          </a:p>
        </p:txBody>
      </p:sp>
      <p:sp>
        <p:nvSpPr>
          <p:cNvPr id="30723" name="Rectangle 3"/>
          <p:cNvSpPr>
            <a:spLocks noGrp="1" noChangeArrowheads="1"/>
          </p:cNvSpPr>
          <p:nvPr>
            <p:ph type="body" idx="1"/>
          </p:nvPr>
        </p:nvSpPr>
        <p:spPr>
          <a:xfrm>
            <a:off x="457200" y="1600200"/>
            <a:ext cx="5029200" cy="4525963"/>
          </a:xfrm>
        </p:spPr>
        <p:txBody>
          <a:bodyPr/>
          <a:lstStyle/>
          <a:p>
            <a:pPr eaLnBrk="1" hangingPunct="1"/>
            <a:r>
              <a:rPr lang="en-US" smtClean="0"/>
              <a:t>Go to </a:t>
            </a:r>
            <a:r>
              <a:rPr lang="en-US" u="sng" smtClean="0"/>
              <a:t>Scan List</a:t>
            </a:r>
            <a:r>
              <a:rPr lang="en-US" smtClean="0"/>
              <a:t> in the Lists Pane</a:t>
            </a:r>
          </a:p>
          <a:p>
            <a:pPr eaLnBrk="1" hangingPunct="1"/>
            <a:r>
              <a:rPr lang="en-US" smtClean="0"/>
              <a:t>Right Click on the current scan that is shown in the list (which is the simulated pattern)</a:t>
            </a:r>
          </a:p>
          <a:p>
            <a:pPr eaLnBrk="1" hangingPunct="1"/>
            <a:r>
              <a:rPr lang="en-US" smtClean="0"/>
              <a:t>Select “</a:t>
            </a:r>
            <a:r>
              <a:rPr lang="en-US" b="1" smtClean="0"/>
              <a:t>Convert calc. Profile to obs. Profile</a:t>
            </a:r>
            <a:r>
              <a:rPr lang="en-US" smtClean="0"/>
              <a:t>”</a:t>
            </a:r>
          </a:p>
          <a:p>
            <a:pPr eaLnBrk="1" hangingPunct="1"/>
            <a:r>
              <a:rPr lang="en-US" smtClean="0"/>
              <a:t>Now the original simulation will remain in the Main Graphics View and we can compare it to new simulations</a:t>
            </a:r>
          </a:p>
        </p:txBody>
      </p:sp>
      <p:pic>
        <p:nvPicPr>
          <p:cNvPr id="307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1600200"/>
            <a:ext cx="3095625"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z="2400" smtClean="0"/>
              <a:t>We can change parameters for the crystal structure and observe how they change the diffraction pattern</a:t>
            </a:r>
          </a:p>
        </p:txBody>
      </p:sp>
      <p:sp>
        <p:nvSpPr>
          <p:cNvPr id="31747" name="Rectangle 3"/>
          <p:cNvSpPr>
            <a:spLocks noGrp="1" noChangeArrowheads="1"/>
          </p:cNvSpPr>
          <p:nvPr>
            <p:ph type="body" idx="1"/>
          </p:nvPr>
        </p:nvSpPr>
        <p:spPr/>
        <p:txBody>
          <a:bodyPr/>
          <a:lstStyle/>
          <a:p>
            <a:pPr eaLnBrk="1" hangingPunct="1">
              <a:lnSpc>
                <a:spcPct val="90000"/>
              </a:lnSpc>
            </a:pPr>
            <a:r>
              <a:rPr lang="en-US" smtClean="0"/>
              <a:t>The unit cell lattice parameters determine where the diffraction peaks are observed</a:t>
            </a:r>
          </a:p>
          <a:p>
            <a:pPr eaLnBrk="1" hangingPunct="1">
              <a:lnSpc>
                <a:spcPct val="90000"/>
              </a:lnSpc>
            </a:pPr>
            <a:r>
              <a:rPr lang="en-US" smtClean="0"/>
              <a:t>the peak intensity is determined by</a:t>
            </a:r>
          </a:p>
          <a:p>
            <a:pPr lvl="1" eaLnBrk="1" hangingPunct="1">
              <a:lnSpc>
                <a:spcPct val="90000"/>
              </a:lnSpc>
            </a:pPr>
            <a:r>
              <a:rPr lang="en-US" smtClean="0"/>
              <a:t>what atoms are in the crystal and their positions xyz</a:t>
            </a:r>
          </a:p>
          <a:p>
            <a:pPr lvl="1" eaLnBrk="1" hangingPunct="1">
              <a:lnSpc>
                <a:spcPct val="90000"/>
              </a:lnSpc>
            </a:pPr>
            <a:r>
              <a:rPr lang="en-US" smtClean="0"/>
              <a:t>the site occupancy of the atom</a:t>
            </a:r>
          </a:p>
          <a:p>
            <a:pPr lvl="1" eaLnBrk="1" hangingPunct="1">
              <a:lnSpc>
                <a:spcPct val="90000"/>
              </a:lnSpc>
            </a:pPr>
            <a:r>
              <a:rPr lang="en-US" smtClean="0"/>
              <a:t>the relative scattering strength of the atom, scattering factor, which is a product of the number of electrons around the atom</a:t>
            </a:r>
          </a:p>
          <a:p>
            <a:pPr lvl="1" eaLnBrk="1" hangingPunct="1">
              <a:lnSpc>
                <a:spcPct val="90000"/>
              </a:lnSpc>
            </a:pPr>
            <a:r>
              <a:rPr lang="en-US" smtClean="0"/>
              <a:t>the thermal parameter of the atom</a:t>
            </a:r>
          </a:p>
          <a:p>
            <a:pPr lvl="1" eaLnBrk="1" hangingPunct="1">
              <a:lnSpc>
                <a:spcPct val="90000"/>
              </a:lnSpc>
            </a:pPr>
            <a:endParaRPr lang="en-US" smtClean="0"/>
          </a:p>
          <a:p>
            <a:pPr eaLnBrk="1" hangingPunct="1">
              <a:lnSpc>
                <a:spcPct val="90000"/>
              </a:lnSpc>
            </a:pPr>
            <a:r>
              <a:rPr lang="en-US" smtClean="0"/>
              <a:t>This is not just useful for these tutorial purposes, but also for anticipating what your real data might look like and for evaluating limits of detection</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9655" r="31896"/>
          <a:stretch/>
        </p:blipFill>
        <p:spPr bwMode="auto">
          <a:xfrm>
            <a:off x="7239000" y="1036764"/>
            <a:ext cx="1828800" cy="2163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The position and intensity of peaks in a diffraction pattern are determined by the crystal structure</a:t>
            </a:r>
            <a:endParaRPr lang="en-US" dirty="0"/>
          </a:p>
        </p:txBody>
      </p:sp>
      <p:sp>
        <p:nvSpPr>
          <p:cNvPr id="3" name="Content Placeholder 2"/>
          <p:cNvSpPr>
            <a:spLocks noGrp="1"/>
          </p:cNvSpPr>
          <p:nvPr>
            <p:ph idx="1"/>
          </p:nvPr>
        </p:nvSpPr>
        <p:spPr>
          <a:xfrm>
            <a:off x="457200" y="5105400"/>
            <a:ext cx="8229600" cy="1447800"/>
          </a:xfrm>
        </p:spPr>
        <p:txBody>
          <a:bodyPr>
            <a:normAutofit/>
          </a:bodyPr>
          <a:lstStyle/>
          <a:p>
            <a:r>
              <a:rPr lang="en-US" dirty="0" smtClean="0"/>
              <a:t>These three phases of SiO</a:t>
            </a:r>
            <a:r>
              <a:rPr lang="en-US" baseline="-25000" dirty="0" smtClean="0"/>
              <a:t>2</a:t>
            </a:r>
            <a:r>
              <a:rPr lang="en-US" dirty="0" smtClean="0"/>
              <a:t> are chemically identical.</a:t>
            </a:r>
          </a:p>
          <a:p>
            <a:r>
              <a:rPr lang="en-US" dirty="0" smtClean="0"/>
              <a:t>Differences in the atomic structure are reflected in the diffraction patterns. </a:t>
            </a:r>
          </a:p>
        </p:txBody>
      </p:sp>
      <p:pic>
        <p:nvPicPr>
          <p:cNvPr id="102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b="16239"/>
          <a:stretch/>
        </p:blipFill>
        <p:spPr bwMode="auto">
          <a:xfrm>
            <a:off x="152400" y="1354015"/>
            <a:ext cx="7315200" cy="3446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7380" t="10915" r="36378" b="17622"/>
          <a:stretch/>
        </p:blipFill>
        <p:spPr bwMode="auto">
          <a:xfrm>
            <a:off x="7368609" y="3094892"/>
            <a:ext cx="1622991" cy="2010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p:nvPr/>
        </p:nvCxnSpPr>
        <p:spPr>
          <a:xfrm flipV="1">
            <a:off x="6705600" y="2667000"/>
            <a:ext cx="685800" cy="533400"/>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6705600" y="4038600"/>
            <a:ext cx="685800" cy="5334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047383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To change values for the simulation</a:t>
            </a:r>
          </a:p>
        </p:txBody>
      </p:sp>
      <p:sp>
        <p:nvSpPr>
          <p:cNvPr id="32771" name="Rectangle 3"/>
          <p:cNvSpPr>
            <a:spLocks noGrp="1" noChangeArrowheads="1"/>
          </p:cNvSpPr>
          <p:nvPr>
            <p:ph type="body" idx="1"/>
          </p:nvPr>
        </p:nvSpPr>
        <p:spPr>
          <a:xfrm>
            <a:off x="457200" y="1600200"/>
            <a:ext cx="4800600" cy="4525963"/>
          </a:xfrm>
        </p:spPr>
        <p:txBody>
          <a:bodyPr/>
          <a:lstStyle/>
          <a:p>
            <a:pPr eaLnBrk="1" hangingPunct="1">
              <a:lnSpc>
                <a:spcPct val="90000"/>
              </a:lnSpc>
            </a:pPr>
            <a:r>
              <a:rPr lang="en-US" sz="2000" dirty="0" smtClean="0"/>
              <a:t>In the </a:t>
            </a:r>
            <a:r>
              <a:rPr lang="en-US" sz="2000" u="sng" dirty="0" smtClean="0"/>
              <a:t>Refinement Control</a:t>
            </a:r>
            <a:r>
              <a:rPr lang="en-US" sz="2000" dirty="0" smtClean="0"/>
              <a:t>, </a:t>
            </a:r>
          </a:p>
          <a:p>
            <a:pPr lvl="1" eaLnBrk="1" hangingPunct="1">
              <a:lnSpc>
                <a:spcPct val="90000"/>
              </a:lnSpc>
            </a:pPr>
            <a:r>
              <a:rPr lang="en-US" sz="1600" dirty="0" smtClean="0"/>
              <a:t>expand the </a:t>
            </a:r>
            <a:r>
              <a:rPr lang="en-US" sz="1600" b="1" dirty="0" smtClean="0"/>
              <a:t>Zirconia</a:t>
            </a:r>
            <a:r>
              <a:rPr lang="en-US" sz="1600" dirty="0" smtClean="0"/>
              <a:t> entry</a:t>
            </a:r>
          </a:p>
          <a:p>
            <a:pPr lvl="1" eaLnBrk="1" hangingPunct="1">
              <a:lnSpc>
                <a:spcPct val="90000"/>
              </a:lnSpc>
            </a:pPr>
            <a:r>
              <a:rPr lang="en-US" sz="1600" dirty="0" smtClean="0"/>
              <a:t>Expand the </a:t>
            </a:r>
            <a:r>
              <a:rPr lang="en-US" sz="1600" b="1" dirty="0" smtClean="0"/>
              <a:t>Unit Cell </a:t>
            </a:r>
            <a:r>
              <a:rPr lang="en-US" sz="1600" dirty="0" smtClean="0"/>
              <a:t>entry</a:t>
            </a:r>
          </a:p>
          <a:p>
            <a:pPr lvl="1" eaLnBrk="1" hangingPunct="1">
              <a:lnSpc>
                <a:spcPct val="90000"/>
              </a:lnSpc>
            </a:pPr>
            <a:r>
              <a:rPr lang="en-US" sz="1600" dirty="0" smtClean="0"/>
              <a:t>Change the </a:t>
            </a:r>
            <a:r>
              <a:rPr lang="en-US" sz="1600" b="1" dirty="0" smtClean="0"/>
              <a:t>Unit Cell </a:t>
            </a:r>
            <a:r>
              <a:rPr lang="en-US" sz="1600" dirty="0" smtClean="0"/>
              <a:t>value</a:t>
            </a:r>
          </a:p>
          <a:p>
            <a:pPr marL="914400" lvl="2" eaLnBrk="1" hangingPunct="1">
              <a:lnSpc>
                <a:spcPct val="90000"/>
              </a:lnSpc>
            </a:pPr>
            <a:r>
              <a:rPr lang="en-US" sz="1600" dirty="0" smtClean="0"/>
              <a:t>After typing, you must press ‘Enter’ key to register the change</a:t>
            </a:r>
          </a:p>
          <a:p>
            <a:pPr marL="914400" lvl="2" eaLnBrk="1" hangingPunct="1">
              <a:lnSpc>
                <a:spcPct val="90000"/>
              </a:lnSpc>
            </a:pPr>
            <a:r>
              <a:rPr lang="en-US" sz="1600" dirty="0" smtClean="0"/>
              <a:t>if you try recalculating the simulation without pressing enter, you may lose the changed value</a:t>
            </a:r>
          </a:p>
          <a:p>
            <a:pPr eaLnBrk="1" hangingPunct="1">
              <a:lnSpc>
                <a:spcPct val="90000"/>
              </a:lnSpc>
            </a:pPr>
            <a:r>
              <a:rPr lang="en-US" sz="2000" dirty="0" smtClean="0"/>
              <a:t>recalculate the diffraction pattern by clicking on “Start Pattern Simulation” button again</a:t>
            </a:r>
          </a:p>
          <a:p>
            <a:pPr eaLnBrk="1" hangingPunct="1">
              <a:lnSpc>
                <a:spcPct val="90000"/>
              </a:lnSpc>
            </a:pPr>
            <a:r>
              <a:rPr lang="en-US" sz="2000" dirty="0" smtClean="0"/>
              <a:t>change the lattice parameter and recalculate the pattern several times to get a feel for the relationship</a:t>
            </a:r>
          </a:p>
        </p:txBody>
      </p:sp>
      <p:pic>
        <p:nvPicPr>
          <p:cNvPr id="327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1447800"/>
            <a:ext cx="3048000"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773" name="Oval 5"/>
          <p:cNvSpPr>
            <a:spLocks noChangeArrowheads="1"/>
          </p:cNvSpPr>
          <p:nvPr/>
        </p:nvSpPr>
        <p:spPr bwMode="auto">
          <a:xfrm>
            <a:off x="5600700" y="2514600"/>
            <a:ext cx="228600" cy="22860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74" name="Oval 6"/>
          <p:cNvSpPr>
            <a:spLocks noChangeArrowheads="1"/>
          </p:cNvSpPr>
          <p:nvPr/>
        </p:nvSpPr>
        <p:spPr bwMode="auto">
          <a:xfrm>
            <a:off x="5734050" y="4038600"/>
            <a:ext cx="228600" cy="22860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3277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4495800"/>
            <a:ext cx="304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To change atom parameters</a:t>
            </a:r>
          </a:p>
        </p:txBody>
      </p:sp>
      <p:pic>
        <p:nvPicPr>
          <p:cNvPr id="3379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295400"/>
            <a:ext cx="60198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796" name="Rectangle 3"/>
          <p:cNvSpPr>
            <a:spLocks noGrp="1" noChangeArrowheads="1"/>
          </p:cNvSpPr>
          <p:nvPr>
            <p:ph type="body" idx="1"/>
          </p:nvPr>
        </p:nvSpPr>
        <p:spPr>
          <a:xfrm>
            <a:off x="3581400" y="2286000"/>
            <a:ext cx="5105400" cy="3840163"/>
          </a:xfrm>
        </p:spPr>
        <p:txBody>
          <a:bodyPr/>
          <a:lstStyle/>
          <a:p>
            <a:pPr eaLnBrk="1" hangingPunct="1"/>
            <a:r>
              <a:rPr lang="en-US" sz="2000" smtClean="0"/>
              <a:t>click on </a:t>
            </a:r>
            <a:r>
              <a:rPr lang="en-US" sz="2000" b="1" smtClean="0"/>
              <a:t>Atomic Coordinates </a:t>
            </a:r>
            <a:r>
              <a:rPr lang="en-US" sz="2000" smtClean="0"/>
              <a:t>in the </a:t>
            </a:r>
            <a:r>
              <a:rPr lang="en-US" sz="2000" u="sng" smtClean="0"/>
              <a:t>Refinement Control</a:t>
            </a:r>
            <a:r>
              <a:rPr lang="en-US" sz="2000" smtClean="0"/>
              <a:t> List</a:t>
            </a:r>
          </a:p>
          <a:p>
            <a:pPr eaLnBrk="1" hangingPunct="1"/>
            <a:r>
              <a:rPr lang="en-US" sz="2000" smtClean="0"/>
              <a:t>The atomic information appears in the </a:t>
            </a:r>
            <a:r>
              <a:rPr lang="en-US" sz="2000" b="1" smtClean="0"/>
              <a:t>Object Inspector</a:t>
            </a:r>
          </a:p>
          <a:p>
            <a:pPr eaLnBrk="1" hangingPunct="1"/>
            <a:r>
              <a:rPr lang="en-US" sz="2000" smtClean="0"/>
              <a:t>Expand the </a:t>
            </a:r>
            <a:r>
              <a:rPr lang="en-US" sz="2000" b="1" smtClean="0"/>
              <a:t>Object Inspector</a:t>
            </a:r>
            <a:r>
              <a:rPr lang="en-US" sz="2000" smtClean="0"/>
              <a:t> window so that you can see more clearly</a:t>
            </a:r>
          </a:p>
          <a:p>
            <a:pPr eaLnBrk="1" hangingPunct="1"/>
            <a:r>
              <a:rPr lang="en-US" sz="2000" smtClean="0"/>
              <a:t>You know that you are working with the atoms because the </a:t>
            </a:r>
            <a:r>
              <a:rPr lang="en-US" sz="2000" b="1" smtClean="0"/>
              <a:t>Object Inspector</a:t>
            </a:r>
            <a:r>
              <a:rPr lang="en-US" sz="2000" smtClean="0"/>
              <a:t> pane says “Selected Object: Atomic Coordinates”</a:t>
            </a:r>
          </a:p>
        </p:txBody>
      </p:sp>
      <p:sp>
        <p:nvSpPr>
          <p:cNvPr id="33797" name="Oval 5"/>
          <p:cNvSpPr>
            <a:spLocks noChangeArrowheads="1"/>
          </p:cNvSpPr>
          <p:nvPr/>
        </p:nvSpPr>
        <p:spPr bwMode="auto">
          <a:xfrm>
            <a:off x="685800" y="5238750"/>
            <a:ext cx="1524000" cy="30480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798" name="Oval 7"/>
          <p:cNvSpPr>
            <a:spLocks noChangeArrowheads="1"/>
          </p:cNvSpPr>
          <p:nvPr/>
        </p:nvSpPr>
        <p:spPr bwMode="auto">
          <a:xfrm>
            <a:off x="3467100" y="1381125"/>
            <a:ext cx="2133600" cy="409575"/>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Change the Site Occupancies (sof) for the atoms</a:t>
            </a:r>
          </a:p>
        </p:txBody>
      </p:sp>
      <p:sp>
        <p:nvSpPr>
          <p:cNvPr id="34819" name="Rectangle 3"/>
          <p:cNvSpPr>
            <a:spLocks noGrp="1" noChangeArrowheads="1"/>
          </p:cNvSpPr>
          <p:nvPr>
            <p:ph type="body" sz="half" idx="1"/>
          </p:nvPr>
        </p:nvSpPr>
        <p:spPr>
          <a:xfrm>
            <a:off x="457200" y="1371600"/>
            <a:ext cx="4572000" cy="4754563"/>
          </a:xfrm>
        </p:spPr>
        <p:txBody>
          <a:bodyPr/>
          <a:lstStyle/>
          <a:p>
            <a:pPr eaLnBrk="1" hangingPunct="1">
              <a:lnSpc>
                <a:spcPct val="90000"/>
              </a:lnSpc>
            </a:pPr>
            <a:r>
              <a:rPr lang="en-US" sz="2000" smtClean="0"/>
              <a:t>Changing the occupancy of Zr has a big effect</a:t>
            </a:r>
          </a:p>
          <a:p>
            <a:pPr lvl="1" eaLnBrk="1" hangingPunct="1">
              <a:lnSpc>
                <a:spcPct val="90000"/>
              </a:lnSpc>
            </a:pPr>
            <a:r>
              <a:rPr lang="en-US" sz="1800" smtClean="0"/>
              <a:t>change the SOF of Zr to 0.5 and recalculate the pattern</a:t>
            </a:r>
          </a:p>
          <a:p>
            <a:pPr eaLnBrk="1" hangingPunct="1">
              <a:lnSpc>
                <a:spcPct val="90000"/>
              </a:lnSpc>
            </a:pPr>
            <a:r>
              <a:rPr lang="en-US" sz="2000" smtClean="0"/>
              <a:t>Changing the occupancy of O has a small effect</a:t>
            </a:r>
          </a:p>
          <a:p>
            <a:pPr lvl="1" eaLnBrk="1" hangingPunct="1">
              <a:lnSpc>
                <a:spcPct val="90000"/>
              </a:lnSpc>
            </a:pPr>
            <a:r>
              <a:rPr lang="en-US" sz="1800" smtClean="0"/>
              <a:t>reset the SOF of Zr to 1.0 and change the SOF of O to 0.5, then recalculate the pattern</a:t>
            </a:r>
          </a:p>
          <a:p>
            <a:pPr eaLnBrk="1" hangingPunct="1">
              <a:lnSpc>
                <a:spcPct val="90000"/>
              </a:lnSpc>
            </a:pPr>
            <a:r>
              <a:rPr lang="en-US" sz="2000" smtClean="0"/>
              <a:t>Remember, the atomic scattering factor, f</a:t>
            </a:r>
            <a:r>
              <a:rPr lang="en-US" sz="2000" baseline="-25000" smtClean="0"/>
              <a:t>0</a:t>
            </a:r>
            <a:r>
              <a:rPr lang="en-US" sz="2000" smtClean="0"/>
              <a:t>, is equal to the number of electrons around the atom</a:t>
            </a:r>
          </a:p>
          <a:p>
            <a:pPr lvl="1" eaLnBrk="1" hangingPunct="1">
              <a:lnSpc>
                <a:spcPct val="90000"/>
              </a:lnSpc>
            </a:pPr>
            <a:r>
              <a:rPr lang="en-US" sz="1800" smtClean="0"/>
              <a:t>Zr atoms scatter much more strongly than O, so the XRD diffraction pattern is more sensitive to the Zr atoms</a:t>
            </a:r>
          </a:p>
        </p:txBody>
      </p:sp>
      <p:graphicFrame>
        <p:nvGraphicFramePr>
          <p:cNvPr id="34820" name="Object 4"/>
          <p:cNvGraphicFramePr>
            <a:graphicFrameLocks noGrp="1" noChangeAspect="1"/>
          </p:cNvGraphicFramePr>
          <p:nvPr>
            <p:ph sz="half" idx="2"/>
          </p:nvPr>
        </p:nvGraphicFramePr>
        <p:xfrm>
          <a:off x="4648200" y="1447800"/>
          <a:ext cx="4038600" cy="4648200"/>
        </p:xfrm>
        <a:graphic>
          <a:graphicData uri="http://schemas.openxmlformats.org/presentationml/2006/ole">
            <mc:AlternateContent xmlns:mc="http://schemas.openxmlformats.org/markup-compatibility/2006">
              <mc:Choice xmlns:v="urn:schemas-microsoft-com:vml" Requires="v">
                <p:oleObj spid="_x0000_s34831" name="Chart" r:id="rId3" imgW="8829675" imgH="7153275" progId="Excel.Chart.8">
                  <p:embed/>
                </p:oleObj>
              </mc:Choice>
              <mc:Fallback>
                <p:oleObj name="Chart" r:id="rId3" imgW="8829675" imgH="7153275" progId="Excel.Char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r="57835" b="39680"/>
                      <a:stretch>
                        <a:fillRect/>
                      </a:stretch>
                    </p:blipFill>
                    <p:spPr bwMode="auto">
                      <a:xfrm>
                        <a:off x="4648200" y="1447800"/>
                        <a:ext cx="40386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mtClean="0"/>
              <a:t>We can predict the change in peak intensities when we dope the sample</a:t>
            </a:r>
          </a:p>
        </p:txBody>
      </p:sp>
      <p:sp>
        <p:nvSpPr>
          <p:cNvPr id="35843" name="Rectangle 3"/>
          <p:cNvSpPr>
            <a:spLocks noGrp="1" noChangeArrowheads="1"/>
          </p:cNvSpPr>
          <p:nvPr>
            <p:ph type="body" idx="1"/>
          </p:nvPr>
        </p:nvSpPr>
        <p:spPr>
          <a:xfrm>
            <a:off x="457200" y="2667000"/>
            <a:ext cx="8229600" cy="3581400"/>
          </a:xfrm>
        </p:spPr>
        <p:txBody>
          <a:bodyPr/>
          <a:lstStyle/>
          <a:p>
            <a:pPr eaLnBrk="1" hangingPunct="1">
              <a:lnSpc>
                <a:spcPct val="80000"/>
              </a:lnSpc>
            </a:pPr>
            <a:r>
              <a:rPr lang="en-US" sz="1800" smtClean="0"/>
              <a:t>replace 20% Zr with Y</a:t>
            </a:r>
          </a:p>
          <a:p>
            <a:pPr lvl="1" eaLnBrk="1" hangingPunct="1">
              <a:lnSpc>
                <a:spcPct val="80000"/>
              </a:lnSpc>
            </a:pPr>
            <a:r>
              <a:rPr lang="en-US" sz="1600" smtClean="0"/>
              <a:t>right click on the </a:t>
            </a:r>
            <a:r>
              <a:rPr lang="en-US" sz="1600" b="1" smtClean="0"/>
              <a:t>Object Inspector</a:t>
            </a:r>
            <a:r>
              <a:rPr lang="en-US" sz="1600" smtClean="0"/>
              <a:t> and select “</a:t>
            </a:r>
            <a:r>
              <a:rPr lang="en-US" sz="1600" b="1" smtClean="0"/>
              <a:t>add new atom</a:t>
            </a:r>
            <a:r>
              <a:rPr lang="en-US" sz="1600" smtClean="0"/>
              <a:t>”</a:t>
            </a:r>
          </a:p>
          <a:p>
            <a:pPr lvl="1" eaLnBrk="1" hangingPunct="1">
              <a:lnSpc>
                <a:spcPct val="80000"/>
              </a:lnSpc>
            </a:pPr>
            <a:r>
              <a:rPr lang="en-US" sz="1600" smtClean="0"/>
              <a:t>To create the new atom, type “Y” for the Element</a:t>
            </a:r>
          </a:p>
          <a:p>
            <a:pPr lvl="1" eaLnBrk="1" hangingPunct="1">
              <a:lnSpc>
                <a:spcPct val="80000"/>
              </a:lnSpc>
            </a:pPr>
            <a:r>
              <a:rPr lang="en-US" sz="1600" smtClean="0"/>
              <a:t>tab over to Wyckoff Site and type “4a” and enter</a:t>
            </a:r>
          </a:p>
          <a:p>
            <a:pPr lvl="2" eaLnBrk="1" hangingPunct="1">
              <a:lnSpc>
                <a:spcPct val="80000"/>
              </a:lnSpc>
            </a:pPr>
            <a:r>
              <a:rPr lang="en-US" sz="1400" smtClean="0"/>
              <a:t>this automatically places the atom at 0,0,0</a:t>
            </a:r>
          </a:p>
          <a:p>
            <a:pPr lvl="1" eaLnBrk="1" hangingPunct="1">
              <a:lnSpc>
                <a:spcPct val="80000"/>
              </a:lnSpc>
            </a:pPr>
            <a:r>
              <a:rPr lang="en-US" sz="1600" smtClean="0"/>
              <a:t>make the sof 0.2</a:t>
            </a:r>
          </a:p>
          <a:p>
            <a:pPr lvl="1" eaLnBrk="1" hangingPunct="1">
              <a:lnSpc>
                <a:spcPct val="80000"/>
              </a:lnSpc>
            </a:pPr>
            <a:r>
              <a:rPr lang="en-US" sz="1600" smtClean="0"/>
              <a:t>make the Biso 1.14</a:t>
            </a:r>
          </a:p>
          <a:p>
            <a:pPr lvl="1" eaLnBrk="1" hangingPunct="1">
              <a:lnSpc>
                <a:spcPct val="80000"/>
              </a:lnSpc>
            </a:pPr>
            <a:r>
              <a:rPr lang="en-US" sz="1600" smtClean="0"/>
              <a:t>make the sof for the Zr atom 0.8</a:t>
            </a:r>
          </a:p>
          <a:p>
            <a:pPr lvl="1" eaLnBrk="1" hangingPunct="1">
              <a:lnSpc>
                <a:spcPct val="80000"/>
              </a:lnSpc>
            </a:pPr>
            <a:r>
              <a:rPr lang="en-US" sz="1600" smtClean="0"/>
              <a:t>This means that the 4a site is occupied by 80% Zr and 20%Y</a:t>
            </a:r>
          </a:p>
          <a:p>
            <a:pPr lvl="1" eaLnBrk="1" hangingPunct="1">
              <a:lnSpc>
                <a:spcPct val="80000"/>
              </a:lnSpc>
            </a:pPr>
            <a:r>
              <a:rPr lang="en-US" sz="1600" smtClean="0"/>
              <a:t>recalculate the simulation</a:t>
            </a:r>
          </a:p>
          <a:p>
            <a:pPr lvl="2" eaLnBrk="1" hangingPunct="1">
              <a:lnSpc>
                <a:spcPct val="80000"/>
              </a:lnSpc>
            </a:pPr>
            <a:r>
              <a:rPr lang="en-US" sz="1400" smtClean="0"/>
              <a:t>little change in intensity</a:t>
            </a:r>
          </a:p>
          <a:p>
            <a:pPr eaLnBrk="1" hangingPunct="1">
              <a:lnSpc>
                <a:spcPct val="80000"/>
              </a:lnSpc>
            </a:pPr>
            <a:r>
              <a:rPr lang="en-US" sz="1800" smtClean="0"/>
              <a:t>replace 20% Zr with Ce</a:t>
            </a:r>
          </a:p>
          <a:p>
            <a:pPr lvl="1" eaLnBrk="1" hangingPunct="1">
              <a:lnSpc>
                <a:spcPct val="80000"/>
              </a:lnSpc>
            </a:pPr>
            <a:r>
              <a:rPr lang="en-US" sz="1600" smtClean="0"/>
              <a:t>change the atom type of Y to Ce and recalculate the simulation</a:t>
            </a:r>
          </a:p>
          <a:p>
            <a:pPr eaLnBrk="1" hangingPunct="1">
              <a:lnSpc>
                <a:spcPct val="80000"/>
              </a:lnSpc>
            </a:pPr>
            <a:r>
              <a:rPr lang="en-US" sz="1800" smtClean="0"/>
              <a:t>how could we quantify amount of Y doping in YSZ?</a:t>
            </a:r>
          </a:p>
        </p:txBody>
      </p:sp>
      <p:pic>
        <p:nvPicPr>
          <p:cNvPr id="358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295400"/>
            <a:ext cx="5276850"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z="2400" smtClean="0"/>
              <a:t>The thermal parameter, Biso, changes how scattering efficiency changes with as a function of (sin </a:t>
            </a:r>
            <a:r>
              <a:rPr lang="en-US" sz="2400" smtClean="0">
                <a:latin typeface="Symbol" pitchFamily="18" charset="2"/>
              </a:rPr>
              <a:t>q)/l</a:t>
            </a:r>
          </a:p>
        </p:txBody>
      </p:sp>
      <p:sp>
        <p:nvSpPr>
          <p:cNvPr id="36867" name="Rectangle 3"/>
          <p:cNvSpPr>
            <a:spLocks noGrp="1" noChangeArrowheads="1"/>
          </p:cNvSpPr>
          <p:nvPr>
            <p:ph type="body" sz="half" idx="1"/>
          </p:nvPr>
        </p:nvSpPr>
        <p:spPr>
          <a:xfrm>
            <a:off x="457200" y="1600200"/>
            <a:ext cx="4876800" cy="4525963"/>
          </a:xfrm>
        </p:spPr>
        <p:txBody>
          <a:bodyPr/>
          <a:lstStyle/>
          <a:p>
            <a:pPr eaLnBrk="1" hangingPunct="1"/>
            <a:r>
              <a:rPr lang="en-US" sz="2000" smtClean="0"/>
              <a:t>change thermal parameter for Zr</a:t>
            </a:r>
          </a:p>
          <a:p>
            <a:pPr lvl="1" eaLnBrk="1" hangingPunct="1"/>
            <a:r>
              <a:rPr lang="en-US" sz="1800" smtClean="0"/>
              <a:t>reset the SOF of Zr to 1 and the SOF of the other 4a atom (Ce or Y) to 0</a:t>
            </a:r>
          </a:p>
          <a:p>
            <a:pPr lvl="2" eaLnBrk="1" hangingPunct="1"/>
            <a:r>
              <a:rPr lang="en-US" sz="1600" smtClean="0"/>
              <a:t>the diffraction pattern will be representative of ZrO</a:t>
            </a:r>
            <a:r>
              <a:rPr lang="en-US" sz="1600" baseline="-25000" smtClean="0"/>
              <a:t>2</a:t>
            </a:r>
            <a:r>
              <a:rPr lang="en-US" sz="1600" smtClean="0"/>
              <a:t> with no doping</a:t>
            </a:r>
          </a:p>
          <a:p>
            <a:pPr lvl="1" eaLnBrk="1" hangingPunct="1"/>
            <a:r>
              <a:rPr lang="en-US" sz="1800" smtClean="0"/>
              <a:t>change Biso and recalculate the diffraction pattern</a:t>
            </a:r>
          </a:p>
          <a:p>
            <a:pPr lvl="2" eaLnBrk="1" hangingPunct="1"/>
            <a:r>
              <a:rPr lang="en-US" sz="1600" smtClean="0"/>
              <a:t>change from 1.14 to 2.3</a:t>
            </a:r>
          </a:p>
          <a:p>
            <a:pPr lvl="2" eaLnBrk="1" hangingPunct="1"/>
            <a:r>
              <a:rPr lang="en-US" sz="1600" smtClean="0"/>
              <a:t>change to 5</a:t>
            </a:r>
          </a:p>
          <a:p>
            <a:pPr lvl="2" eaLnBrk="1" hangingPunct="1"/>
            <a:r>
              <a:rPr lang="en-US" sz="1600" smtClean="0"/>
              <a:t>change to 0.1</a:t>
            </a:r>
          </a:p>
        </p:txBody>
      </p:sp>
      <p:graphicFrame>
        <p:nvGraphicFramePr>
          <p:cNvPr id="36868" name="Object 4"/>
          <p:cNvGraphicFramePr>
            <a:graphicFrameLocks noGrp="1" noChangeAspect="1"/>
          </p:cNvGraphicFramePr>
          <p:nvPr>
            <p:ph sz="quarter" idx="2"/>
          </p:nvPr>
        </p:nvGraphicFramePr>
        <p:xfrm>
          <a:off x="5181600" y="1447800"/>
          <a:ext cx="3581400" cy="4191000"/>
        </p:xfrm>
        <a:graphic>
          <a:graphicData uri="http://schemas.openxmlformats.org/presentationml/2006/ole">
            <mc:AlternateContent xmlns:mc="http://schemas.openxmlformats.org/markup-compatibility/2006">
              <mc:Choice xmlns:v="urn:schemas-microsoft-com:vml" Requires="v">
                <p:oleObj spid="_x0000_s36889" name="Chart" r:id="rId3" imgW="8924925" imgH="7600950" progId="Excel.Chart.8">
                  <p:embed/>
                </p:oleObj>
              </mc:Choice>
              <mc:Fallback>
                <p:oleObj name="Chart" r:id="rId3" imgW="8924925" imgH="7600950" progId="Excel.Char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r="60321" b="46466"/>
                      <a:stretch>
                        <a:fillRect/>
                      </a:stretch>
                    </p:blipFill>
                    <p:spPr bwMode="auto">
                      <a:xfrm>
                        <a:off x="5181600" y="1447800"/>
                        <a:ext cx="35814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6869" name="Object 6"/>
          <p:cNvGraphicFramePr>
            <a:graphicFrameLocks noGrp="1" noChangeAspect="1"/>
          </p:cNvGraphicFramePr>
          <p:nvPr>
            <p:ph sz="quarter" idx="3"/>
          </p:nvPr>
        </p:nvGraphicFramePr>
        <p:xfrm>
          <a:off x="6019800" y="5638800"/>
          <a:ext cx="1981200" cy="671513"/>
        </p:xfrm>
        <a:graphic>
          <a:graphicData uri="http://schemas.openxmlformats.org/presentationml/2006/ole">
            <mc:AlternateContent xmlns:mc="http://schemas.openxmlformats.org/markup-compatibility/2006">
              <mc:Choice xmlns:v="urn:schemas-microsoft-com:vml" Requires="v">
                <p:oleObj spid="_x0000_s36890" name="Equation" r:id="rId5" imgW="1422400" imgH="482600" progId="Equation.3">
                  <p:embed/>
                </p:oleObj>
              </mc:Choice>
              <mc:Fallback>
                <p:oleObj name="Equation" r:id="rId5" imgW="1422400" imgH="48260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9800" y="5638800"/>
                        <a:ext cx="1981200" cy="671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mtClean="0"/>
              <a:t>These simulations do not necessarily represent the data that your diffractometer will produce </a:t>
            </a:r>
          </a:p>
        </p:txBody>
      </p:sp>
      <p:sp>
        <p:nvSpPr>
          <p:cNvPr id="37891" name="Rectangle 3"/>
          <p:cNvSpPr>
            <a:spLocks noGrp="1" noChangeArrowheads="1"/>
          </p:cNvSpPr>
          <p:nvPr>
            <p:ph type="body" idx="1"/>
          </p:nvPr>
        </p:nvSpPr>
        <p:spPr/>
        <p:txBody>
          <a:bodyPr/>
          <a:lstStyle/>
          <a:p>
            <a:pPr eaLnBrk="1" hangingPunct="1"/>
            <a:r>
              <a:rPr lang="en-US" smtClean="0"/>
              <a:t>There are more factors that contribute to the diffraction pattern that you collect with an instrument</a:t>
            </a:r>
          </a:p>
          <a:p>
            <a:pPr eaLnBrk="1" hangingPunct="1"/>
            <a:r>
              <a:rPr lang="en-US" smtClean="0"/>
              <a:t>Some of these factors are calculated from fundamental equations</a:t>
            </a:r>
          </a:p>
          <a:p>
            <a:pPr lvl="1" eaLnBrk="1" hangingPunct="1"/>
            <a:r>
              <a:rPr lang="en-US" smtClean="0"/>
              <a:t>The simulations that we have been executing already account for multiplicity, for K</a:t>
            </a:r>
            <a:r>
              <a:rPr lang="en-US" smtClean="0">
                <a:latin typeface="Symbol" pitchFamily="18" charset="2"/>
              </a:rPr>
              <a:t>a</a:t>
            </a:r>
            <a:r>
              <a:rPr lang="en-US" smtClean="0"/>
              <a:t>2 radiation, and for the Lorentz polarization factor</a:t>
            </a:r>
          </a:p>
          <a:p>
            <a:pPr eaLnBrk="1" hangingPunct="1"/>
            <a:r>
              <a:rPr lang="en-US" smtClean="0"/>
              <a:t>Some of these factors are approximated using empirical formulas</a:t>
            </a:r>
          </a:p>
          <a:p>
            <a:pPr lvl="1" eaLnBrk="1" hangingPunct="1"/>
            <a:r>
              <a:rPr lang="en-US" smtClean="0"/>
              <a:t>The simulations that we have been executing already account for the peak width due to divergence, mosaicity, resolution of the diffractometer</a:t>
            </a:r>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smtClean="0"/>
              <a:t>Other Things that effect intensity</a:t>
            </a:r>
          </a:p>
        </p:txBody>
      </p:sp>
      <p:sp>
        <p:nvSpPr>
          <p:cNvPr id="38915" name="Rectangle 3"/>
          <p:cNvSpPr>
            <a:spLocks noGrp="1" noChangeArrowheads="1"/>
          </p:cNvSpPr>
          <p:nvPr>
            <p:ph type="body" idx="1"/>
          </p:nvPr>
        </p:nvSpPr>
        <p:spPr>
          <a:xfrm>
            <a:off x="457200" y="1219200"/>
            <a:ext cx="8229600" cy="4906963"/>
          </a:xfrm>
        </p:spPr>
        <p:txBody>
          <a:bodyPr/>
          <a:lstStyle/>
          <a:p>
            <a:pPr algn="ctr" eaLnBrk="1" hangingPunct="1">
              <a:lnSpc>
                <a:spcPct val="80000"/>
              </a:lnSpc>
              <a:buFontTx/>
              <a:buNone/>
            </a:pPr>
            <a:r>
              <a:rPr lang="en-US" sz="2800" smtClean="0"/>
              <a:t>I</a:t>
            </a:r>
            <a:r>
              <a:rPr lang="en-US" sz="2800" baseline="-25000" smtClean="0"/>
              <a:t>K</a:t>
            </a:r>
            <a:r>
              <a:rPr lang="en-US" sz="2800" smtClean="0"/>
              <a:t>=SM</a:t>
            </a:r>
            <a:r>
              <a:rPr lang="en-US" sz="2800" baseline="-25000" smtClean="0"/>
              <a:t>K</a:t>
            </a:r>
            <a:r>
              <a:rPr lang="en-US" sz="2800" smtClean="0"/>
              <a:t>L</a:t>
            </a:r>
            <a:r>
              <a:rPr lang="en-US" sz="2800" baseline="-25000" smtClean="0"/>
              <a:t>K</a:t>
            </a:r>
            <a:r>
              <a:rPr lang="en-US" sz="2800" smtClean="0"/>
              <a:t>|F</a:t>
            </a:r>
            <a:r>
              <a:rPr lang="en-US" sz="2800" baseline="-25000" smtClean="0"/>
              <a:t>K</a:t>
            </a:r>
            <a:r>
              <a:rPr lang="en-US" sz="2800" smtClean="0"/>
              <a:t>|</a:t>
            </a:r>
            <a:r>
              <a:rPr lang="en-US" sz="2800" baseline="30000" smtClean="0"/>
              <a:t>2</a:t>
            </a:r>
            <a:r>
              <a:rPr lang="en-US" sz="2800" smtClean="0"/>
              <a:t>P</a:t>
            </a:r>
            <a:r>
              <a:rPr lang="en-US" sz="2800" baseline="-25000" smtClean="0"/>
              <a:t>K</a:t>
            </a:r>
            <a:r>
              <a:rPr lang="en-US" sz="2800" smtClean="0"/>
              <a:t>A</a:t>
            </a:r>
            <a:r>
              <a:rPr lang="en-US" sz="2800" baseline="-25000" smtClean="0"/>
              <a:t>K</a:t>
            </a:r>
            <a:r>
              <a:rPr lang="en-US" sz="2800" smtClean="0"/>
              <a:t>E</a:t>
            </a:r>
            <a:r>
              <a:rPr lang="en-US" sz="2800" baseline="-25000" smtClean="0"/>
              <a:t>K</a:t>
            </a:r>
          </a:p>
          <a:p>
            <a:pPr algn="ctr" eaLnBrk="1" hangingPunct="1">
              <a:lnSpc>
                <a:spcPct val="80000"/>
              </a:lnSpc>
              <a:buFontTx/>
              <a:buNone/>
            </a:pPr>
            <a:endParaRPr lang="en-US" sz="1400" smtClean="0"/>
          </a:p>
          <a:p>
            <a:pPr eaLnBrk="1" hangingPunct="1">
              <a:lnSpc>
                <a:spcPct val="80000"/>
              </a:lnSpc>
            </a:pPr>
            <a:r>
              <a:rPr lang="en-US" sz="2000" smtClean="0"/>
              <a:t>S is an arbitrary scale factor</a:t>
            </a:r>
          </a:p>
          <a:p>
            <a:pPr lvl="1" eaLnBrk="1" hangingPunct="1">
              <a:lnSpc>
                <a:spcPct val="80000"/>
              </a:lnSpc>
            </a:pPr>
            <a:r>
              <a:rPr lang="en-US" sz="1800" smtClean="0"/>
              <a:t>used to adjust the relative contribution of individual phases to the overall diffraction pattern</a:t>
            </a:r>
          </a:p>
          <a:p>
            <a:pPr eaLnBrk="1" hangingPunct="1">
              <a:lnSpc>
                <a:spcPct val="80000"/>
              </a:lnSpc>
            </a:pPr>
            <a:r>
              <a:rPr lang="en-US" sz="2000" smtClean="0"/>
              <a:t>M is the multiplicity of the reflection</a:t>
            </a:r>
          </a:p>
          <a:p>
            <a:pPr lvl="1" eaLnBrk="1" hangingPunct="1">
              <a:lnSpc>
                <a:spcPct val="80000"/>
              </a:lnSpc>
            </a:pPr>
            <a:r>
              <a:rPr lang="en-US" sz="1800" smtClean="0"/>
              <a:t>accounts for the fact that some observed diffraction peaks are acutally the product of multiple equivalent planes diffracting at the same position 2theta (for example, (001) (100) (010) etc in cubic)</a:t>
            </a:r>
          </a:p>
          <a:p>
            <a:pPr lvl="1" eaLnBrk="1" hangingPunct="1">
              <a:lnSpc>
                <a:spcPct val="80000"/>
              </a:lnSpc>
            </a:pPr>
            <a:r>
              <a:rPr lang="en-US" sz="1800" smtClean="0"/>
              <a:t>automatically calculated based on the crystal structure</a:t>
            </a:r>
          </a:p>
          <a:p>
            <a:pPr eaLnBrk="1" hangingPunct="1">
              <a:lnSpc>
                <a:spcPct val="80000"/>
              </a:lnSpc>
            </a:pPr>
            <a:r>
              <a:rPr lang="en-US" sz="2000" smtClean="0"/>
              <a:t>L is the Lorentz polarization factor</a:t>
            </a:r>
          </a:p>
          <a:p>
            <a:pPr eaLnBrk="1" hangingPunct="1">
              <a:lnSpc>
                <a:spcPct val="80000"/>
              </a:lnSpc>
            </a:pPr>
            <a:r>
              <a:rPr lang="en-US" sz="2000" smtClean="0"/>
              <a:t>P is the modification of intensity due to preferred orientation</a:t>
            </a:r>
          </a:p>
          <a:p>
            <a:pPr eaLnBrk="1" hangingPunct="1">
              <a:lnSpc>
                <a:spcPct val="80000"/>
              </a:lnSpc>
            </a:pPr>
            <a:r>
              <a:rPr lang="en-US" sz="2000" smtClean="0"/>
              <a:t>A is absorption correction</a:t>
            </a:r>
          </a:p>
          <a:p>
            <a:pPr eaLnBrk="1" hangingPunct="1">
              <a:lnSpc>
                <a:spcPct val="80000"/>
              </a:lnSpc>
            </a:pPr>
            <a:r>
              <a:rPr lang="en-US" sz="2000" smtClean="0"/>
              <a:t>E is extinction correction</a:t>
            </a:r>
          </a:p>
          <a:p>
            <a:pPr eaLnBrk="1" hangingPunct="1">
              <a:lnSpc>
                <a:spcPct val="80000"/>
              </a:lnSpc>
            </a:pPr>
            <a:r>
              <a:rPr lang="en-US" sz="2000" smtClean="0"/>
              <a:t>F is structure factor, which is the amplitude of scattered light due to the crystal structure (already discussed)</a:t>
            </a: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smtClean="0"/>
              <a:t>The Lorentz polarization factor corrects for several effects</a:t>
            </a:r>
          </a:p>
        </p:txBody>
      </p:sp>
      <p:sp>
        <p:nvSpPr>
          <p:cNvPr id="39939" name="Rectangle 3"/>
          <p:cNvSpPr>
            <a:spLocks noGrp="1" noChangeArrowheads="1"/>
          </p:cNvSpPr>
          <p:nvPr>
            <p:ph type="body" sz="half" idx="1"/>
          </p:nvPr>
        </p:nvSpPr>
        <p:spPr>
          <a:xfrm>
            <a:off x="457200" y="1447800"/>
            <a:ext cx="5562600" cy="4678363"/>
          </a:xfrm>
        </p:spPr>
        <p:txBody>
          <a:bodyPr/>
          <a:lstStyle/>
          <a:p>
            <a:pPr eaLnBrk="1" hangingPunct="1">
              <a:lnSpc>
                <a:spcPct val="80000"/>
              </a:lnSpc>
            </a:pPr>
            <a:r>
              <a:rPr lang="en-US" sz="1800" smtClean="0"/>
              <a:t>The Lorentz factor</a:t>
            </a:r>
          </a:p>
          <a:p>
            <a:pPr lvl="1" eaLnBrk="1" hangingPunct="1">
              <a:lnSpc>
                <a:spcPct val="80000"/>
              </a:lnSpc>
            </a:pPr>
            <a:r>
              <a:rPr lang="en-US" sz="1600" smtClean="0"/>
              <a:t>Different planes remain in the diffracting condition over a different angular range</a:t>
            </a:r>
          </a:p>
          <a:p>
            <a:pPr lvl="1" eaLnBrk="1" hangingPunct="1">
              <a:lnSpc>
                <a:spcPct val="80000"/>
              </a:lnSpc>
            </a:pPr>
            <a:r>
              <a:rPr lang="en-US" sz="1600" smtClean="0"/>
              <a:t>high angle planes remain in the diffracting position longer, increasing their apparent intensity</a:t>
            </a:r>
          </a:p>
          <a:p>
            <a:pPr lvl="1" eaLnBrk="1" hangingPunct="1">
              <a:lnSpc>
                <a:spcPct val="80000"/>
              </a:lnSpc>
            </a:pPr>
            <a:r>
              <a:rPr lang="en-US" sz="1600" smtClean="0"/>
              <a:t>1/sin</a:t>
            </a:r>
            <a:r>
              <a:rPr lang="en-US" sz="1600" baseline="30000" smtClean="0"/>
              <a:t>2</a:t>
            </a:r>
            <a:r>
              <a:rPr lang="en-US" sz="1600" smtClean="0">
                <a:latin typeface="Symbol" pitchFamily="18" charset="2"/>
              </a:rPr>
              <a:t>q</a:t>
            </a:r>
            <a:r>
              <a:rPr lang="en-US" sz="1600" smtClean="0"/>
              <a:t>cos</a:t>
            </a:r>
            <a:r>
              <a:rPr lang="en-US" sz="1600" smtClean="0">
                <a:latin typeface="Symbol" pitchFamily="18" charset="2"/>
              </a:rPr>
              <a:t>q </a:t>
            </a:r>
            <a:r>
              <a:rPr lang="en-US" sz="1600" smtClean="0"/>
              <a:t>relationship for Bragg-Brentano</a:t>
            </a:r>
          </a:p>
          <a:p>
            <a:pPr lvl="1" eaLnBrk="1" hangingPunct="1">
              <a:lnSpc>
                <a:spcPct val="80000"/>
              </a:lnSpc>
            </a:pPr>
            <a:r>
              <a:rPr lang="en-US" sz="1600" smtClean="0"/>
              <a:t>varies with geometry of the diffractometer </a:t>
            </a:r>
          </a:p>
          <a:p>
            <a:pPr eaLnBrk="1" hangingPunct="1">
              <a:lnSpc>
                <a:spcPct val="80000"/>
              </a:lnSpc>
            </a:pPr>
            <a:r>
              <a:rPr lang="en-US" sz="1800" smtClean="0"/>
              <a:t>Polarization</a:t>
            </a:r>
          </a:p>
          <a:p>
            <a:pPr lvl="1" eaLnBrk="1" hangingPunct="1">
              <a:lnSpc>
                <a:spcPct val="80000"/>
              </a:lnSpc>
            </a:pPr>
            <a:r>
              <a:rPr lang="en-US" sz="1600" smtClean="0"/>
              <a:t>Scattering of light by the atom polarizes the X-rays</a:t>
            </a:r>
          </a:p>
          <a:p>
            <a:pPr lvl="1" eaLnBrk="1" hangingPunct="1">
              <a:lnSpc>
                <a:spcPct val="80000"/>
              </a:lnSpc>
            </a:pPr>
            <a:r>
              <a:rPr lang="en-US" sz="1600" smtClean="0"/>
              <a:t>this causes the scattered intensity to vary as 1+cos</a:t>
            </a:r>
            <a:r>
              <a:rPr lang="en-US" sz="1600" baseline="30000" smtClean="0"/>
              <a:t>2</a:t>
            </a:r>
            <a:r>
              <a:rPr lang="en-US" sz="1600" smtClean="0"/>
              <a:t>(2</a:t>
            </a:r>
            <a:r>
              <a:rPr lang="en-US" sz="1600" smtClean="0">
                <a:latin typeface="Symbol" pitchFamily="18" charset="2"/>
              </a:rPr>
              <a:t>q</a:t>
            </a:r>
            <a:r>
              <a:rPr lang="en-US" sz="1600" smtClean="0"/>
              <a:t>)/2</a:t>
            </a:r>
          </a:p>
          <a:p>
            <a:pPr eaLnBrk="1" hangingPunct="1">
              <a:lnSpc>
                <a:spcPct val="80000"/>
              </a:lnSpc>
            </a:pPr>
            <a:r>
              <a:rPr lang="en-US" sz="1800" smtClean="0"/>
              <a:t>Monochromator Polarization</a:t>
            </a:r>
          </a:p>
          <a:p>
            <a:pPr lvl="1" eaLnBrk="1" hangingPunct="1">
              <a:lnSpc>
                <a:spcPct val="80000"/>
              </a:lnSpc>
            </a:pPr>
            <a:r>
              <a:rPr lang="en-US" sz="1600" smtClean="0"/>
              <a:t>The monochromator uses diffraction from a crystal to remove unwanted wavelengths of radiation. </a:t>
            </a:r>
          </a:p>
          <a:p>
            <a:pPr lvl="1" eaLnBrk="1" hangingPunct="1">
              <a:lnSpc>
                <a:spcPct val="80000"/>
              </a:lnSpc>
            </a:pPr>
            <a:r>
              <a:rPr lang="en-US" sz="1600" smtClean="0"/>
              <a:t>This diffraction will also polarize the X-ray beam, causing intensity to vary as cos</a:t>
            </a:r>
            <a:r>
              <a:rPr lang="en-US" sz="1600" baseline="30000" smtClean="0"/>
              <a:t>2</a:t>
            </a:r>
            <a:r>
              <a:rPr lang="en-US" sz="1600" smtClean="0"/>
              <a:t>(2</a:t>
            </a:r>
            <a:r>
              <a:rPr lang="en-US" sz="1600" smtClean="0">
                <a:latin typeface="Symbol" pitchFamily="18" charset="2"/>
              </a:rPr>
              <a:t>q</a:t>
            </a:r>
            <a:r>
              <a:rPr lang="en-US" sz="1600" smtClean="0"/>
              <a:t>) </a:t>
            </a:r>
          </a:p>
          <a:p>
            <a:pPr lvl="2" eaLnBrk="1" hangingPunct="1">
              <a:lnSpc>
                <a:spcPct val="80000"/>
              </a:lnSpc>
            </a:pPr>
            <a:r>
              <a:rPr lang="en-US" sz="1400" smtClean="0"/>
              <a:t>POL is the correction factor for the monochromator </a:t>
            </a:r>
          </a:p>
          <a:p>
            <a:pPr lvl="2" eaLnBrk="1" hangingPunct="1">
              <a:lnSpc>
                <a:spcPct val="80000"/>
              </a:lnSpc>
            </a:pPr>
            <a:r>
              <a:rPr lang="en-US" sz="1400" smtClean="0"/>
              <a:t>the correct POL value can be found in HSP Help </a:t>
            </a:r>
          </a:p>
          <a:p>
            <a:pPr lvl="3" eaLnBrk="1" hangingPunct="1">
              <a:lnSpc>
                <a:spcPct val="80000"/>
              </a:lnSpc>
            </a:pPr>
            <a:r>
              <a:rPr lang="en-US" sz="1200" smtClean="0"/>
              <a:t>go to the Help Index, type in POL, and the first option describes the Lorentz polarization factor</a:t>
            </a:r>
          </a:p>
        </p:txBody>
      </p:sp>
      <p:graphicFrame>
        <p:nvGraphicFramePr>
          <p:cNvPr id="39940" name="Object 4">
            <a:hlinkClick r:id="" action="ppaction://ole?verb=0"/>
          </p:cNvPr>
          <p:cNvGraphicFramePr>
            <a:graphicFrameLocks noGrp="1"/>
          </p:cNvGraphicFramePr>
          <p:nvPr>
            <p:ph sz="quarter" idx="2"/>
          </p:nvPr>
        </p:nvGraphicFramePr>
        <p:xfrm>
          <a:off x="6019800" y="1600200"/>
          <a:ext cx="2667000" cy="830263"/>
        </p:xfrm>
        <a:graphic>
          <a:graphicData uri="http://schemas.openxmlformats.org/presentationml/2006/ole">
            <mc:AlternateContent xmlns:mc="http://schemas.openxmlformats.org/markup-compatibility/2006">
              <mc:Choice xmlns:v="urn:schemas-microsoft-com:vml" Requires="v">
                <p:oleObj spid="_x0000_s39971" name="Equation" r:id="rId3" imgW="1346200" imgH="419100" progId="Equation.3">
                  <p:embed/>
                </p:oleObj>
              </mc:Choice>
              <mc:Fallback>
                <p:oleObj name="Equation" r:id="rId3" imgW="1346200" imgH="419100" progId="Equation.3">
                  <p:embed/>
                  <p:pic>
                    <p:nvPicPr>
                      <p:cNvPr id="0" name="Object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1600200"/>
                        <a:ext cx="2667000"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4561" name="Group 49"/>
          <p:cNvGraphicFramePr>
            <a:graphicFrameLocks noGrp="1"/>
          </p:cNvGraphicFramePr>
          <p:nvPr>
            <p:ph sz="quarter" idx="3"/>
          </p:nvPr>
        </p:nvGraphicFramePr>
        <p:xfrm>
          <a:off x="6096000" y="2667000"/>
          <a:ext cx="2597150" cy="2495704"/>
        </p:xfrm>
        <a:graphic>
          <a:graphicData uri="http://schemas.openxmlformats.org/drawingml/2006/table">
            <a:tbl>
              <a:tblPr/>
              <a:tblGrid>
                <a:gridCol w="1905000"/>
                <a:gridCol w="692150"/>
              </a:tblGrid>
              <a:tr h="36507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Monochromator</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POL</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349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K-beta Filter</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85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Cu diffracted beam graphite (point detector)</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0.8</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07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Cu X’Celerator</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1.25</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04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Cr diffracted beam (point detector)</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0.588</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smtClean="0"/>
              <a:t>Setting the Polarization Correction Coefficient, POL, for your simulation</a:t>
            </a:r>
          </a:p>
        </p:txBody>
      </p:sp>
      <p:sp>
        <p:nvSpPr>
          <p:cNvPr id="40963" name="Rectangle 3"/>
          <p:cNvSpPr>
            <a:spLocks noGrp="1" noChangeArrowheads="1"/>
          </p:cNvSpPr>
          <p:nvPr>
            <p:ph type="body" idx="1"/>
          </p:nvPr>
        </p:nvSpPr>
        <p:spPr>
          <a:xfrm>
            <a:off x="457200" y="1600200"/>
            <a:ext cx="4038600" cy="4525963"/>
          </a:xfrm>
        </p:spPr>
        <p:txBody>
          <a:bodyPr/>
          <a:lstStyle/>
          <a:p>
            <a:pPr eaLnBrk="1" hangingPunct="1">
              <a:lnSpc>
                <a:spcPct val="90000"/>
              </a:lnSpc>
            </a:pPr>
            <a:r>
              <a:rPr lang="en-US" sz="2000" smtClean="0"/>
              <a:t>in the </a:t>
            </a:r>
            <a:r>
              <a:rPr lang="en-US" sz="2000" u="sng" smtClean="0"/>
              <a:t>Refinement Control</a:t>
            </a:r>
            <a:r>
              <a:rPr lang="en-US" sz="2000" smtClean="0"/>
              <a:t> list, click on Global Parameters</a:t>
            </a:r>
          </a:p>
          <a:p>
            <a:pPr eaLnBrk="1" hangingPunct="1">
              <a:lnSpc>
                <a:spcPct val="90000"/>
              </a:lnSpc>
            </a:pPr>
            <a:r>
              <a:rPr lang="en-US" sz="2000" smtClean="0"/>
              <a:t>The Global Parameters will show up in the Object Inspector</a:t>
            </a:r>
          </a:p>
          <a:p>
            <a:pPr eaLnBrk="1" hangingPunct="1">
              <a:lnSpc>
                <a:spcPct val="90000"/>
              </a:lnSpc>
            </a:pPr>
            <a:r>
              <a:rPr lang="en-US" sz="2000" smtClean="0"/>
              <a:t>In the “</a:t>
            </a:r>
            <a:r>
              <a:rPr lang="en-US" sz="2000" b="1" smtClean="0"/>
              <a:t>General Properties</a:t>
            </a:r>
            <a:r>
              <a:rPr lang="en-US" sz="2000" smtClean="0"/>
              <a:t>” expansion of the Object Inspector, you can set the </a:t>
            </a:r>
            <a:r>
              <a:rPr lang="en-US" sz="2000" b="1" smtClean="0"/>
              <a:t>Polarization Correction Coefficient</a:t>
            </a:r>
            <a:r>
              <a:rPr lang="en-US" sz="2000" smtClean="0"/>
              <a:t> (POL)</a:t>
            </a:r>
          </a:p>
        </p:txBody>
      </p:sp>
      <p:pic>
        <p:nvPicPr>
          <p:cNvPr id="40964"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4863" y="1295400"/>
            <a:ext cx="4300537"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965" name="Oval 6"/>
          <p:cNvSpPr>
            <a:spLocks noChangeArrowheads="1"/>
          </p:cNvSpPr>
          <p:nvPr/>
        </p:nvSpPr>
        <p:spPr bwMode="auto">
          <a:xfrm>
            <a:off x="6791325" y="4695825"/>
            <a:ext cx="2209800" cy="30480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smtClean="0"/>
              <a:t>Modeling Preferred Orientation</a:t>
            </a:r>
          </a:p>
        </p:txBody>
      </p:sp>
      <p:sp>
        <p:nvSpPr>
          <p:cNvPr id="41987" name="Rectangle 3"/>
          <p:cNvSpPr>
            <a:spLocks noGrp="1" noChangeArrowheads="1"/>
          </p:cNvSpPr>
          <p:nvPr>
            <p:ph type="body" idx="1"/>
          </p:nvPr>
        </p:nvSpPr>
        <p:spPr>
          <a:xfrm>
            <a:off x="457200" y="1600200"/>
            <a:ext cx="8229600" cy="2362200"/>
          </a:xfrm>
        </p:spPr>
        <p:txBody>
          <a:bodyPr/>
          <a:lstStyle/>
          <a:p>
            <a:pPr eaLnBrk="1" hangingPunct="1"/>
            <a:r>
              <a:rPr lang="en-US" sz="2000" smtClean="0"/>
              <a:t>The default calculation assumes that there are an equal number of crystallites contributing to every diffraction peak</a:t>
            </a:r>
          </a:p>
          <a:p>
            <a:pPr lvl="1" eaLnBrk="1" hangingPunct="1"/>
            <a:r>
              <a:rPr lang="en-US" sz="1800" smtClean="0"/>
              <a:t>the orientation of the crystallites is random and there are a statistically relevant number of grains</a:t>
            </a:r>
          </a:p>
          <a:p>
            <a:pPr eaLnBrk="1" hangingPunct="1"/>
            <a:r>
              <a:rPr lang="en-US" sz="2000" smtClean="0"/>
              <a:t>preferred crystallographic orientation produces a non-random distribution in the orientation of the crystallites</a:t>
            </a:r>
          </a:p>
          <a:p>
            <a:pPr lvl="1" eaLnBrk="1" hangingPunct="1"/>
            <a:r>
              <a:rPr lang="en-US" sz="1800" smtClean="0"/>
              <a:t>the observed diffraction peak intensities will vary systematically</a:t>
            </a:r>
          </a:p>
        </p:txBody>
      </p:sp>
      <p:pic>
        <p:nvPicPr>
          <p:cNvPr id="41988" name="Picture 10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3886200"/>
            <a:ext cx="3733800" cy="260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mtClean="0"/>
              <a:t>The diffraction peak position is a product of the atomic bond distances in the crystal</a:t>
            </a:r>
          </a:p>
        </p:txBody>
      </p:sp>
      <p:sp>
        <p:nvSpPr>
          <p:cNvPr id="6147" name="Rectangle 3"/>
          <p:cNvSpPr>
            <a:spLocks noGrp="1" noChangeArrowheads="1"/>
          </p:cNvSpPr>
          <p:nvPr>
            <p:ph type="body" idx="1"/>
          </p:nvPr>
        </p:nvSpPr>
        <p:spPr/>
        <p:txBody>
          <a:bodyPr/>
          <a:lstStyle/>
          <a:p>
            <a:pPr algn="ctr" eaLnBrk="1" hangingPunct="1">
              <a:buFontTx/>
              <a:buNone/>
            </a:pPr>
            <a:r>
              <a:rPr lang="en-US" b="1" dirty="0" smtClean="0"/>
              <a:t>Bragg’s Law</a:t>
            </a:r>
            <a:r>
              <a:rPr lang="en-US" b="1" dirty="0" smtClean="0">
                <a:latin typeface="Franklin Gothic Book" pitchFamily="34" charset="0"/>
              </a:rPr>
              <a:t>: </a:t>
            </a:r>
            <a:r>
              <a:rPr lang="el-GR" b="1" dirty="0" smtClean="0">
                <a:latin typeface="Franklin Gothic Book" pitchFamily="34" charset="0"/>
              </a:rPr>
              <a:t>λ</a:t>
            </a:r>
            <a:r>
              <a:rPr lang="en-US" b="1" dirty="0" smtClean="0">
                <a:latin typeface="Franklin Gothic Book" pitchFamily="34" charset="0"/>
              </a:rPr>
              <a:t> </a:t>
            </a:r>
            <a:r>
              <a:rPr lang="en-US" b="1" dirty="0" smtClean="0"/>
              <a:t>= 2</a:t>
            </a:r>
            <a:r>
              <a:rPr lang="en-US" b="1" i="1" dirty="0" smtClean="0"/>
              <a:t>d</a:t>
            </a:r>
            <a:r>
              <a:rPr lang="en-US" b="1" i="1" baseline="-25000" dirty="0" smtClean="0"/>
              <a:t>hkl</a:t>
            </a:r>
            <a:r>
              <a:rPr lang="en-US" b="1" dirty="0" smtClean="0"/>
              <a:t>sin</a:t>
            </a:r>
            <a:r>
              <a:rPr lang="el-GR" b="1" dirty="0" smtClean="0">
                <a:cs typeface="Arial" charset="0"/>
              </a:rPr>
              <a:t>θ</a:t>
            </a:r>
            <a:endParaRPr lang="en-US" i="1" dirty="0" smtClean="0"/>
          </a:p>
          <a:p>
            <a:pPr eaLnBrk="1" hangingPunct="1"/>
            <a:endParaRPr lang="en-US" sz="1800" i="1" dirty="0" smtClean="0"/>
          </a:p>
          <a:p>
            <a:pPr>
              <a:lnSpc>
                <a:spcPct val="90000"/>
              </a:lnSpc>
            </a:pPr>
            <a:r>
              <a:rPr lang="en-US" dirty="0" smtClean="0"/>
              <a:t>Bragg’s law calculates the angle where constructive interference from X-rays scattered by parallel planes of atoms will produce a diffraction peak.</a:t>
            </a:r>
          </a:p>
          <a:p>
            <a:pPr lvl="1">
              <a:lnSpc>
                <a:spcPct val="90000"/>
              </a:lnSpc>
            </a:pPr>
            <a:r>
              <a:rPr lang="en-US" sz="1900" dirty="0" smtClean="0"/>
              <a:t>In most </a:t>
            </a:r>
            <a:r>
              <a:rPr lang="en-US" sz="1900" dirty="0" err="1" smtClean="0"/>
              <a:t>diffractometers</a:t>
            </a:r>
            <a:r>
              <a:rPr lang="en-US" sz="1900" dirty="0" smtClean="0"/>
              <a:t>, the X-ray wavelength </a:t>
            </a:r>
            <a:r>
              <a:rPr lang="en-US" sz="1900" dirty="0" smtClean="0">
                <a:latin typeface="Symbol" pitchFamily="18" charset="2"/>
              </a:rPr>
              <a:t>l</a:t>
            </a:r>
            <a:r>
              <a:rPr lang="en-US" sz="1900" dirty="0" smtClean="0"/>
              <a:t> is fixed.</a:t>
            </a:r>
          </a:p>
          <a:p>
            <a:pPr lvl="1">
              <a:lnSpc>
                <a:spcPct val="90000"/>
              </a:lnSpc>
            </a:pPr>
            <a:r>
              <a:rPr lang="en-US" sz="1900" dirty="0" smtClean="0"/>
              <a:t>Consequently, a family of planes produces a diffraction peak only at a specific angle 2</a:t>
            </a:r>
            <a:r>
              <a:rPr lang="en-US" sz="1900" dirty="0" smtClean="0">
                <a:latin typeface="Symbol" pitchFamily="18" charset="2"/>
              </a:rPr>
              <a:t>q</a:t>
            </a:r>
            <a:r>
              <a:rPr lang="en-US" sz="1900" dirty="0" smtClean="0"/>
              <a:t>.</a:t>
            </a:r>
          </a:p>
          <a:p>
            <a:pPr lvl="1" eaLnBrk="1" hangingPunct="1"/>
            <a:r>
              <a:rPr lang="en-US" dirty="0" smtClean="0"/>
              <a:t>The lattice parameters of the unit cell are used to calculate </a:t>
            </a:r>
            <a:r>
              <a:rPr lang="en-US" i="1" dirty="0" err="1" smtClean="0"/>
              <a:t>d</a:t>
            </a:r>
            <a:r>
              <a:rPr lang="en-US" i="1" baseline="-25000" dirty="0" err="1" smtClean="0"/>
              <a:t>hkl</a:t>
            </a:r>
            <a:r>
              <a:rPr lang="en-US" dirty="0" smtClean="0"/>
              <a:t> </a:t>
            </a: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smtClean="0"/>
              <a:t>The March distribution function empirically models the preferred orientation effect</a:t>
            </a:r>
          </a:p>
        </p:txBody>
      </p:sp>
      <p:sp>
        <p:nvSpPr>
          <p:cNvPr id="43011" name="Rectangle 3"/>
          <p:cNvSpPr>
            <a:spLocks noGrp="1" noChangeArrowheads="1"/>
          </p:cNvSpPr>
          <p:nvPr>
            <p:ph type="body" sz="half" idx="1"/>
          </p:nvPr>
        </p:nvSpPr>
        <p:spPr>
          <a:xfrm>
            <a:off x="457200" y="1600200"/>
            <a:ext cx="7772400" cy="4525963"/>
          </a:xfrm>
        </p:spPr>
        <p:txBody>
          <a:bodyPr/>
          <a:lstStyle/>
          <a:p>
            <a:pPr eaLnBrk="1" hangingPunct="1"/>
            <a:r>
              <a:rPr lang="en-US" smtClean="0"/>
              <a:t>The March distribution function is a model for fitting preferred orientation of cylinder or needle shaped crystals. </a:t>
            </a:r>
          </a:p>
          <a:p>
            <a:pPr eaLnBrk="1" hangingPunct="1"/>
            <a:endParaRPr lang="en-US" smtClean="0"/>
          </a:p>
          <a:p>
            <a:pPr eaLnBrk="1" hangingPunct="1">
              <a:buFontTx/>
              <a:buNone/>
            </a:pPr>
            <a:endParaRPr lang="en-US" smtClean="0"/>
          </a:p>
          <a:p>
            <a:pPr eaLnBrk="1" hangingPunct="1">
              <a:buFontTx/>
              <a:buNone/>
            </a:pPr>
            <a:endParaRPr lang="en-US" smtClean="0"/>
          </a:p>
          <a:p>
            <a:pPr eaLnBrk="1" hangingPunct="1">
              <a:buFontTx/>
              <a:buNone/>
            </a:pPr>
            <a:r>
              <a:rPr lang="en-US" sz="2000" smtClean="0">
                <a:sym typeface="Symbol" pitchFamily="18" charset="2"/>
              </a:rPr>
              <a:t></a:t>
            </a:r>
            <a:r>
              <a:rPr lang="en-US" sz="2000" baseline="-25000" smtClean="0"/>
              <a:t>k</a:t>
            </a:r>
            <a:r>
              <a:rPr lang="en-US" sz="2000" smtClean="0"/>
              <a:t> is the angle between the preferred orientation vector and the normal to the planes generating the diffracted peak</a:t>
            </a:r>
          </a:p>
          <a:p>
            <a:pPr eaLnBrk="1" hangingPunct="1">
              <a:buFontTx/>
              <a:buNone/>
            </a:pPr>
            <a:r>
              <a:rPr lang="en-US" sz="2000" smtClean="0"/>
              <a:t>r is a refinable parameter in the Rietveld method</a:t>
            </a:r>
          </a:p>
          <a:p>
            <a:pPr eaLnBrk="1" hangingPunct="1">
              <a:buFontTx/>
              <a:buNone/>
            </a:pPr>
            <a:r>
              <a:rPr lang="en-US" sz="2000" smtClean="0"/>
              <a:t>we will explore using the correction in our refinement on Tuesday</a:t>
            </a:r>
          </a:p>
          <a:p>
            <a:pPr eaLnBrk="1" hangingPunct="1"/>
            <a:endParaRPr lang="en-US" sz="2000" smtClean="0"/>
          </a:p>
          <a:p>
            <a:pPr eaLnBrk="1" hangingPunct="1"/>
            <a:endParaRPr lang="en-US" sz="2000" smtClean="0"/>
          </a:p>
        </p:txBody>
      </p:sp>
      <p:graphicFrame>
        <p:nvGraphicFramePr>
          <p:cNvPr id="43012" name="Object 5">
            <a:hlinkClick r:id="" action="ppaction://ole?verb=0"/>
          </p:cNvPr>
          <p:cNvGraphicFramePr>
            <a:graphicFrameLocks noGrp="1"/>
          </p:cNvGraphicFramePr>
          <p:nvPr>
            <p:ph sz="half" idx="2"/>
          </p:nvPr>
        </p:nvGraphicFramePr>
        <p:xfrm>
          <a:off x="1905000" y="2971800"/>
          <a:ext cx="5105400" cy="941388"/>
        </p:xfrm>
        <a:graphic>
          <a:graphicData uri="http://schemas.openxmlformats.org/presentationml/2006/ole">
            <mc:AlternateContent xmlns:mc="http://schemas.openxmlformats.org/markup-compatibility/2006">
              <mc:Choice xmlns:v="urn:schemas-microsoft-com:vml" Requires="v">
                <p:oleObj spid="_x0000_s43023" name="Equation" r:id="rId3" imgW="6600738" imgH="4399831" progId="Equation.3">
                  <p:embed/>
                </p:oleObj>
              </mc:Choice>
              <mc:Fallback>
                <p:oleObj name="Equation" r:id="rId3" imgW="6600738" imgH="4399831" progId="Equation.3">
                  <p:embed/>
                  <p:pic>
                    <p:nvPicPr>
                      <p:cNvPr id="0" name="Object 5"/>
                      <p:cNvPicPr>
                        <a:picLocks noChangeArrowheads="1"/>
                      </p:cNvPicPr>
                      <p:nvPr/>
                    </p:nvPicPr>
                    <p:blipFill>
                      <a:blip r:embed="rId4">
                        <a:extLst>
                          <a:ext uri="{28A0092B-C50C-407E-A947-70E740481C1C}">
                            <a14:useLocalDpi xmlns:a14="http://schemas.microsoft.com/office/drawing/2010/main" val="0"/>
                          </a:ext>
                        </a:extLst>
                      </a:blip>
                      <a:srcRect r="69411" b="92107"/>
                      <a:stretch>
                        <a:fillRect/>
                      </a:stretch>
                    </p:blipFill>
                    <p:spPr bwMode="auto">
                      <a:xfrm>
                        <a:off x="1905000" y="2971800"/>
                        <a:ext cx="5105400" cy="941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smtClean="0"/>
              <a:t>Modeling Preferred Orientation in HSP</a:t>
            </a:r>
          </a:p>
        </p:txBody>
      </p:sp>
      <p:sp>
        <p:nvSpPr>
          <p:cNvPr id="44035" name="Rectangle 3"/>
          <p:cNvSpPr>
            <a:spLocks noGrp="1" noChangeArrowheads="1"/>
          </p:cNvSpPr>
          <p:nvPr>
            <p:ph type="body" idx="1"/>
          </p:nvPr>
        </p:nvSpPr>
        <p:spPr>
          <a:xfrm>
            <a:off x="457200" y="1600200"/>
            <a:ext cx="3962400" cy="2743200"/>
          </a:xfrm>
        </p:spPr>
        <p:txBody>
          <a:bodyPr/>
          <a:lstStyle/>
          <a:p>
            <a:pPr eaLnBrk="1" hangingPunct="1">
              <a:lnSpc>
                <a:spcPct val="90000"/>
              </a:lnSpc>
            </a:pPr>
            <a:r>
              <a:rPr lang="en-US" sz="2000" smtClean="0"/>
              <a:t>In the </a:t>
            </a:r>
            <a:r>
              <a:rPr lang="en-US" sz="2000" u="sng" smtClean="0"/>
              <a:t>Refinement Control</a:t>
            </a:r>
            <a:r>
              <a:rPr lang="en-US" sz="2000" smtClean="0"/>
              <a:t> list, click on the phase that has preferred orientation</a:t>
            </a:r>
          </a:p>
          <a:p>
            <a:pPr eaLnBrk="1" hangingPunct="1">
              <a:lnSpc>
                <a:spcPct val="90000"/>
              </a:lnSpc>
            </a:pPr>
            <a:r>
              <a:rPr lang="en-US" sz="2000" smtClean="0"/>
              <a:t>In the Object Inspector, expand the </a:t>
            </a:r>
            <a:r>
              <a:rPr lang="en-US" sz="2000" b="1" smtClean="0"/>
              <a:t>Preferred Orientation</a:t>
            </a:r>
            <a:r>
              <a:rPr lang="en-US" sz="2000" smtClean="0"/>
              <a:t> settings</a:t>
            </a:r>
          </a:p>
          <a:p>
            <a:pPr lvl="1" eaLnBrk="1" hangingPunct="1">
              <a:lnSpc>
                <a:spcPct val="90000"/>
              </a:lnSpc>
            </a:pPr>
            <a:r>
              <a:rPr lang="en-US" sz="1800" smtClean="0"/>
              <a:t>set the h,k, and l directions to represent the [hkl] of the preferred orientation</a:t>
            </a:r>
          </a:p>
        </p:txBody>
      </p:sp>
      <p:pic>
        <p:nvPicPr>
          <p:cNvPr id="44036" name="Picture 5"/>
          <p:cNvPicPr>
            <a:picLocks noChangeAspect="1" noChangeArrowheads="1"/>
          </p:cNvPicPr>
          <p:nvPr/>
        </p:nvPicPr>
        <p:blipFill>
          <a:blip r:embed="rId2">
            <a:extLst>
              <a:ext uri="{28A0092B-C50C-407E-A947-70E740481C1C}">
                <a14:useLocalDpi xmlns:a14="http://schemas.microsoft.com/office/drawing/2010/main" val="0"/>
              </a:ext>
            </a:extLst>
          </a:blip>
          <a:srcRect l="58749" t="11757" b="43799"/>
          <a:stretch>
            <a:fillRect/>
          </a:stretch>
        </p:blipFill>
        <p:spPr bwMode="auto">
          <a:xfrm>
            <a:off x="4419600" y="1524000"/>
            <a:ext cx="4267200" cy="2779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037" name="Rectangle 6"/>
          <p:cNvSpPr>
            <a:spLocks noChangeArrowheads="1"/>
          </p:cNvSpPr>
          <p:nvPr/>
        </p:nvSpPr>
        <p:spPr bwMode="auto">
          <a:xfrm>
            <a:off x="381000" y="4343400"/>
            <a:ext cx="8305800" cy="1935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742950" lvl="1" indent="-285750">
              <a:lnSpc>
                <a:spcPct val="80000"/>
              </a:lnSpc>
              <a:spcBef>
                <a:spcPct val="20000"/>
              </a:spcBef>
              <a:buFontTx/>
              <a:buChar char="–"/>
            </a:pPr>
            <a:r>
              <a:rPr lang="en-US" b="0"/>
              <a:t>set the Preferred</a:t>
            </a:r>
            <a:r>
              <a:rPr lang="en-US"/>
              <a:t> </a:t>
            </a:r>
            <a:r>
              <a:rPr lang="en-US" b="0"/>
              <a:t>Orientation</a:t>
            </a:r>
            <a:r>
              <a:rPr lang="en-US"/>
              <a:t> </a:t>
            </a:r>
            <a:r>
              <a:rPr lang="en-US" b="0"/>
              <a:t>parameter</a:t>
            </a:r>
          </a:p>
          <a:p>
            <a:pPr marL="1143000" lvl="2" indent="-228600">
              <a:lnSpc>
                <a:spcPct val="80000"/>
              </a:lnSpc>
              <a:spcBef>
                <a:spcPct val="20000"/>
              </a:spcBef>
              <a:buFontTx/>
              <a:buChar char="•"/>
            </a:pPr>
            <a:r>
              <a:rPr lang="en-US" sz="1600" b="0"/>
              <a:t>this parameter is found in the Object Inspector as “</a:t>
            </a:r>
            <a:r>
              <a:rPr lang="en-US" sz="1600"/>
              <a:t>Parameter (March/Dollase)</a:t>
            </a:r>
            <a:r>
              <a:rPr lang="en-US" sz="1600" b="0"/>
              <a:t>”</a:t>
            </a:r>
          </a:p>
          <a:p>
            <a:pPr marL="1143000" lvl="2" indent="-228600">
              <a:lnSpc>
                <a:spcPct val="80000"/>
              </a:lnSpc>
              <a:spcBef>
                <a:spcPct val="20000"/>
              </a:spcBef>
              <a:buFontTx/>
              <a:buChar char="•"/>
            </a:pPr>
            <a:r>
              <a:rPr lang="en-US" sz="1600" b="0"/>
              <a:t>this parameter is also found in the </a:t>
            </a:r>
            <a:r>
              <a:rPr lang="en-US" sz="1600" b="0" u="sng"/>
              <a:t>Refinement Control </a:t>
            </a:r>
            <a:r>
              <a:rPr lang="en-US" sz="1600" b="0"/>
              <a:t>List as “</a:t>
            </a:r>
            <a:r>
              <a:rPr lang="en-US" sz="1600"/>
              <a:t>Preferred Orientation</a:t>
            </a:r>
            <a:r>
              <a:rPr lang="en-US" sz="1600" b="0"/>
              <a:t>”</a:t>
            </a:r>
          </a:p>
          <a:p>
            <a:pPr marL="1143000" lvl="2" indent="-228600">
              <a:lnSpc>
                <a:spcPct val="80000"/>
              </a:lnSpc>
              <a:spcBef>
                <a:spcPct val="20000"/>
              </a:spcBef>
              <a:buFontTx/>
              <a:buChar char="•"/>
            </a:pPr>
            <a:r>
              <a:rPr lang="en-US" sz="1600" b="0"/>
              <a:t>1 means the orientation of [hkl] is completely random</a:t>
            </a:r>
          </a:p>
          <a:p>
            <a:pPr marL="1143000" lvl="2" indent="-228600">
              <a:lnSpc>
                <a:spcPct val="80000"/>
              </a:lnSpc>
              <a:spcBef>
                <a:spcPct val="20000"/>
              </a:spcBef>
              <a:buFontTx/>
              <a:buChar char="•"/>
            </a:pPr>
            <a:r>
              <a:rPr lang="en-US" sz="1600" b="0"/>
              <a:t>&lt;1 means that the [hkl] direction is the preferred orientation of the crystallites</a:t>
            </a:r>
          </a:p>
          <a:p>
            <a:pPr marL="1143000" lvl="2" indent="-228600">
              <a:lnSpc>
                <a:spcPct val="80000"/>
              </a:lnSpc>
              <a:spcBef>
                <a:spcPct val="20000"/>
              </a:spcBef>
              <a:buFontTx/>
              <a:buChar char="•"/>
            </a:pPr>
            <a:r>
              <a:rPr lang="en-US" sz="1600" b="0"/>
              <a:t>&gt;1 means that the [hkl] direction is preferentially avoided</a:t>
            </a:r>
          </a:p>
          <a:p>
            <a:pPr marL="342900" indent="-342900">
              <a:lnSpc>
                <a:spcPct val="80000"/>
              </a:lnSpc>
              <a:spcBef>
                <a:spcPct val="20000"/>
              </a:spcBef>
              <a:buFontTx/>
              <a:buChar char="•"/>
            </a:pPr>
            <a:r>
              <a:rPr lang="en-US" b="0"/>
              <a:t>recalculate the simulation to observe the change in peak intensities</a:t>
            </a:r>
          </a:p>
        </p:txBody>
      </p:sp>
      <p:sp>
        <p:nvSpPr>
          <p:cNvPr id="44038" name="Oval 7"/>
          <p:cNvSpPr>
            <a:spLocks noChangeArrowheads="1"/>
          </p:cNvSpPr>
          <p:nvPr/>
        </p:nvSpPr>
        <p:spPr bwMode="auto">
          <a:xfrm>
            <a:off x="6629400" y="2209800"/>
            <a:ext cx="2133600" cy="114300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smtClean="0"/>
              <a:t>Additional Intensity Factors</a:t>
            </a:r>
          </a:p>
        </p:txBody>
      </p:sp>
      <p:sp>
        <p:nvSpPr>
          <p:cNvPr id="45059" name="Rectangle 3"/>
          <p:cNvSpPr>
            <a:spLocks noGrp="1" noChangeArrowheads="1"/>
          </p:cNvSpPr>
          <p:nvPr>
            <p:ph type="body" idx="1"/>
          </p:nvPr>
        </p:nvSpPr>
        <p:spPr/>
        <p:txBody>
          <a:bodyPr/>
          <a:lstStyle/>
          <a:p>
            <a:pPr eaLnBrk="1" hangingPunct="1">
              <a:lnSpc>
                <a:spcPct val="90000"/>
              </a:lnSpc>
            </a:pPr>
            <a:r>
              <a:rPr lang="en-US" sz="1800" smtClean="0"/>
              <a:t>Absorption Correction</a:t>
            </a:r>
          </a:p>
          <a:p>
            <a:pPr lvl="1" eaLnBrk="1" hangingPunct="1">
              <a:lnSpc>
                <a:spcPct val="90000"/>
              </a:lnSpc>
            </a:pPr>
            <a:r>
              <a:rPr lang="en-US" sz="1600" smtClean="0"/>
              <a:t>accounts for the transmission and absorption of the X-rays through the irradiated volume of the sample.</a:t>
            </a:r>
          </a:p>
          <a:p>
            <a:pPr lvl="1" eaLnBrk="1" hangingPunct="1">
              <a:lnSpc>
                <a:spcPct val="90000"/>
              </a:lnSpc>
            </a:pPr>
            <a:r>
              <a:rPr lang="en-US" sz="1600" smtClean="0"/>
              <a:t>depends on sample geometry: flat plate or cylindrical</a:t>
            </a:r>
          </a:p>
          <a:p>
            <a:pPr lvl="1" eaLnBrk="1" hangingPunct="1">
              <a:lnSpc>
                <a:spcPct val="90000"/>
              </a:lnSpc>
            </a:pPr>
            <a:r>
              <a:rPr lang="en-US" sz="1600" smtClean="0"/>
              <a:t>depends on the mass absorption coefficient of the sample</a:t>
            </a:r>
          </a:p>
          <a:p>
            <a:pPr lvl="2" eaLnBrk="1" hangingPunct="1">
              <a:lnSpc>
                <a:spcPct val="90000"/>
              </a:lnSpc>
            </a:pPr>
            <a:r>
              <a:rPr lang="en-US" sz="1400" smtClean="0"/>
              <a:t>significant for cylindrical or transmission samples with a high sample absorption</a:t>
            </a:r>
          </a:p>
          <a:p>
            <a:pPr lvl="2" eaLnBrk="1" hangingPunct="1">
              <a:lnSpc>
                <a:spcPct val="90000"/>
              </a:lnSpc>
            </a:pPr>
            <a:r>
              <a:rPr lang="en-US" sz="1400" smtClean="0"/>
              <a:t>significant for a flat plate sample with a low sample absorption</a:t>
            </a:r>
          </a:p>
          <a:p>
            <a:pPr eaLnBrk="1" hangingPunct="1">
              <a:lnSpc>
                <a:spcPct val="90000"/>
              </a:lnSpc>
            </a:pPr>
            <a:r>
              <a:rPr lang="en-US" sz="1800" smtClean="0"/>
              <a:t>Extinction Correction</a:t>
            </a:r>
          </a:p>
          <a:p>
            <a:pPr lvl="1" eaLnBrk="1" hangingPunct="1">
              <a:lnSpc>
                <a:spcPct val="90000"/>
              </a:lnSpc>
            </a:pPr>
            <a:r>
              <a:rPr lang="en-US" sz="1600" smtClean="0"/>
              <a:t>Secondary diffraction of scattered X-rays in a large perfect crystal can decrease the observed intensity of the most intense peaks</a:t>
            </a:r>
          </a:p>
          <a:p>
            <a:pPr lvl="1" eaLnBrk="1" hangingPunct="1">
              <a:lnSpc>
                <a:spcPct val="90000"/>
              </a:lnSpc>
            </a:pPr>
            <a:r>
              <a:rPr lang="en-US" sz="1600" smtClean="0"/>
              <a:t>scattering by uppermost grains limits the penetration depth of a majority of X-rays, causing a smaller irradiated volume</a:t>
            </a:r>
          </a:p>
          <a:p>
            <a:pPr lvl="1" eaLnBrk="1" hangingPunct="1">
              <a:lnSpc>
                <a:spcPct val="90000"/>
              </a:lnSpc>
            </a:pPr>
            <a:r>
              <a:rPr lang="en-US" sz="1600" smtClean="0"/>
              <a:t>want “ideally imperfect” crystals– grains with enough mosaicity to limit extinction</a:t>
            </a:r>
          </a:p>
          <a:p>
            <a:pPr lvl="1" eaLnBrk="1" hangingPunct="1">
              <a:lnSpc>
                <a:spcPct val="90000"/>
              </a:lnSpc>
            </a:pPr>
            <a:r>
              <a:rPr lang="en-US" sz="1600" smtClean="0"/>
              <a:t>better to reduce extinction by grinding the powder to a finer size</a:t>
            </a:r>
          </a:p>
          <a:p>
            <a:pPr eaLnBrk="1" hangingPunct="1">
              <a:lnSpc>
                <a:spcPct val="90000"/>
              </a:lnSpc>
            </a:pPr>
            <a:r>
              <a:rPr lang="en-US" sz="1800" smtClean="0">
                <a:solidFill>
                  <a:srgbClr val="CC0000"/>
                </a:solidFill>
              </a:rPr>
              <a:t>These two corrections are rarely used. Caution is advised. Always check to make sure that the correction values are physically meaningful. </a:t>
            </a:r>
          </a:p>
        </p:txBody>
      </p:sp>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sz="2400" smtClean="0"/>
              <a:t>We now know how to calculate the diffraction peak intensity, but there a couple of more factors involved in simulating real diffraction data</a:t>
            </a:r>
          </a:p>
        </p:txBody>
      </p:sp>
      <p:sp>
        <p:nvSpPr>
          <p:cNvPr id="46083" name="Rectangle 3"/>
          <p:cNvSpPr>
            <a:spLocks noGrp="1" noChangeArrowheads="1"/>
          </p:cNvSpPr>
          <p:nvPr>
            <p:ph type="body" sz="half" idx="1"/>
          </p:nvPr>
        </p:nvSpPr>
        <p:spPr>
          <a:xfrm>
            <a:off x="457200" y="1600200"/>
            <a:ext cx="8229600" cy="4648200"/>
          </a:xfrm>
        </p:spPr>
        <p:txBody>
          <a:bodyPr/>
          <a:lstStyle/>
          <a:p>
            <a:pPr eaLnBrk="1" hangingPunct="1"/>
            <a:r>
              <a:rPr lang="en-US" sz="1800" smtClean="0"/>
              <a:t>The intensity, Y</a:t>
            </a:r>
            <a:r>
              <a:rPr lang="en-US" sz="1800" baseline="-25000" smtClean="0"/>
              <a:t>ic</a:t>
            </a:r>
            <a:r>
              <a:rPr lang="en-US" sz="1800" smtClean="0"/>
              <a:t>, of each individual data point </a:t>
            </a:r>
            <a:r>
              <a:rPr lang="en-US" sz="1800" i="1" smtClean="0"/>
              <a:t>i</a:t>
            </a:r>
            <a:r>
              <a:rPr lang="en-US" sz="1800" smtClean="0"/>
              <a:t> is calculated using the equation: </a:t>
            </a:r>
          </a:p>
          <a:p>
            <a:pPr eaLnBrk="1" hangingPunct="1"/>
            <a:endParaRPr lang="en-US" sz="1800" smtClean="0"/>
          </a:p>
          <a:p>
            <a:pPr eaLnBrk="1" hangingPunct="1"/>
            <a:endParaRPr lang="en-US" sz="1800" smtClean="0"/>
          </a:p>
          <a:p>
            <a:pPr eaLnBrk="1" hangingPunct="1"/>
            <a:endParaRPr lang="en-US" sz="1800" smtClean="0"/>
          </a:p>
          <a:p>
            <a:pPr eaLnBrk="1" hangingPunct="1"/>
            <a:r>
              <a:rPr lang="en-US" sz="1800" smtClean="0"/>
              <a:t>We already know how to calculate I</a:t>
            </a:r>
            <a:r>
              <a:rPr lang="en-US" sz="1800" baseline="-25000" smtClean="0"/>
              <a:t>K</a:t>
            </a:r>
            <a:r>
              <a:rPr lang="en-US" sz="1800" smtClean="0"/>
              <a:t>, the intensity of the Bragg diffraction peak k: I</a:t>
            </a:r>
            <a:r>
              <a:rPr lang="en-US" sz="1800" baseline="-25000" smtClean="0"/>
              <a:t>K</a:t>
            </a:r>
            <a:r>
              <a:rPr lang="en-US" sz="1800" smtClean="0"/>
              <a:t>=SM</a:t>
            </a:r>
            <a:r>
              <a:rPr lang="en-US" sz="1800" baseline="-25000" smtClean="0"/>
              <a:t>K</a:t>
            </a:r>
            <a:r>
              <a:rPr lang="en-US" sz="1800" smtClean="0"/>
              <a:t>L</a:t>
            </a:r>
            <a:r>
              <a:rPr lang="en-US" sz="1800" baseline="-25000" smtClean="0"/>
              <a:t>K</a:t>
            </a:r>
            <a:r>
              <a:rPr lang="en-US" sz="1800" smtClean="0"/>
              <a:t>|F</a:t>
            </a:r>
            <a:r>
              <a:rPr lang="en-US" sz="1800" baseline="-25000" smtClean="0"/>
              <a:t>K</a:t>
            </a:r>
            <a:r>
              <a:rPr lang="en-US" sz="1800" smtClean="0"/>
              <a:t>|</a:t>
            </a:r>
            <a:r>
              <a:rPr lang="en-US" sz="1800" baseline="30000" smtClean="0"/>
              <a:t>2</a:t>
            </a:r>
            <a:r>
              <a:rPr lang="en-US" sz="1800" smtClean="0"/>
              <a:t>P</a:t>
            </a:r>
            <a:r>
              <a:rPr lang="en-US" sz="1800" baseline="-25000" smtClean="0"/>
              <a:t>K</a:t>
            </a:r>
            <a:r>
              <a:rPr lang="en-US" sz="1800" smtClean="0"/>
              <a:t>A</a:t>
            </a:r>
            <a:r>
              <a:rPr lang="en-US" sz="1800" baseline="-25000" smtClean="0"/>
              <a:t>K</a:t>
            </a:r>
            <a:r>
              <a:rPr lang="en-US" sz="1800" smtClean="0"/>
              <a:t>E</a:t>
            </a:r>
            <a:r>
              <a:rPr lang="en-US" sz="1800" baseline="-25000" smtClean="0"/>
              <a:t>K</a:t>
            </a:r>
            <a:endParaRPr lang="en-US" sz="1800" smtClean="0"/>
          </a:p>
          <a:p>
            <a:pPr eaLnBrk="1" hangingPunct="1"/>
            <a:r>
              <a:rPr lang="en-US" sz="1800" smtClean="0"/>
              <a:t>Y</a:t>
            </a:r>
            <a:r>
              <a:rPr lang="en-US" sz="1800" baseline="-25000" smtClean="0"/>
              <a:t>ib</a:t>
            </a:r>
            <a:r>
              <a:rPr lang="en-US" sz="1800" smtClean="0"/>
              <a:t> is the intensity of the background at point </a:t>
            </a:r>
            <a:r>
              <a:rPr lang="en-US" sz="1800" i="1" smtClean="0"/>
              <a:t>i</a:t>
            </a:r>
            <a:r>
              <a:rPr lang="en-US" sz="1800" smtClean="0"/>
              <a:t> in the pattern</a:t>
            </a:r>
          </a:p>
          <a:p>
            <a:pPr eaLnBrk="1" hangingPunct="1"/>
            <a:r>
              <a:rPr lang="en-US" sz="1800" smtClean="0"/>
              <a:t>k1 - k2 are the reflections contributing to data point </a:t>
            </a:r>
            <a:r>
              <a:rPr lang="en-US" sz="1800" i="1" smtClean="0"/>
              <a:t>i</a:t>
            </a:r>
            <a:r>
              <a:rPr lang="en-US" sz="1800" smtClean="0"/>
              <a:t> in the pattern</a:t>
            </a:r>
          </a:p>
          <a:p>
            <a:pPr lvl="1" eaLnBrk="1" hangingPunct="1"/>
            <a:r>
              <a:rPr lang="en-US" sz="1600" smtClean="0"/>
              <a:t>sometimes multiple Bragg diffraction peaks overlap, resulting in multiple contributions to the observed intensity at a single data point</a:t>
            </a:r>
          </a:p>
          <a:p>
            <a:pPr eaLnBrk="1" hangingPunct="1"/>
            <a:r>
              <a:rPr lang="en-US" sz="1800" smtClean="0"/>
              <a:t>G</a:t>
            </a:r>
            <a:r>
              <a:rPr lang="en-US" sz="1800" baseline="-25000" smtClean="0"/>
              <a:t>ik</a:t>
            </a:r>
            <a:r>
              <a:rPr lang="en-US" sz="1800" smtClean="0"/>
              <a:t> is the peak profile function</a:t>
            </a:r>
          </a:p>
          <a:p>
            <a:pPr lvl="1" eaLnBrk="1" hangingPunct="1"/>
            <a:r>
              <a:rPr lang="en-US" sz="1600" smtClean="0"/>
              <a:t>this describes how the intensity of the diffraction peak is distributed over a range of 2theta rather than at a single point</a:t>
            </a:r>
          </a:p>
          <a:p>
            <a:pPr lvl="1" eaLnBrk="1" hangingPunct="1"/>
            <a:r>
              <a:rPr lang="en-US" sz="1600" smtClean="0"/>
              <a:t>this profile is due to instrument broadening, sample broadening, etc</a:t>
            </a:r>
          </a:p>
        </p:txBody>
      </p:sp>
      <p:graphicFrame>
        <p:nvGraphicFramePr>
          <p:cNvPr id="46084" name="Object 5">
            <a:hlinkClick r:id="" action="ppaction://ole?verb=0"/>
          </p:cNvPr>
          <p:cNvGraphicFramePr>
            <a:graphicFrameLocks noGrp="1"/>
          </p:cNvGraphicFramePr>
          <p:nvPr>
            <p:ph sz="half" idx="2"/>
          </p:nvPr>
        </p:nvGraphicFramePr>
        <p:xfrm>
          <a:off x="3276600" y="1989138"/>
          <a:ext cx="2438400" cy="1169987"/>
        </p:xfrm>
        <a:graphic>
          <a:graphicData uri="http://schemas.openxmlformats.org/presentationml/2006/ole">
            <mc:AlternateContent xmlns:mc="http://schemas.openxmlformats.org/markup-compatibility/2006">
              <mc:Choice xmlns:v="urn:schemas-microsoft-com:vml" Requires="v">
                <p:oleObj spid="_x0000_s46095" name="Equation" r:id="rId3" imgW="1115180" imgH="405520" progId="Equation.3">
                  <p:embed/>
                </p:oleObj>
              </mc:Choice>
              <mc:Fallback>
                <p:oleObj name="Equation" r:id="rId3" imgW="1115180" imgH="405520" progId="Equation.3">
                  <p:embed/>
                  <p:pic>
                    <p:nvPicPr>
                      <p:cNvPr id="0" name="Object 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1989138"/>
                        <a:ext cx="2438400" cy="1169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txBox="1">
            <a:spLocks noGrp="1"/>
          </p:cNvSpPr>
          <p:nvPr/>
        </p:nvSpPr>
        <p:spPr bwMode="auto">
          <a:xfrm>
            <a:off x="7010400" y="6324600"/>
            <a:ext cx="1905000" cy="457200"/>
          </a:xfrm>
          <a:prstGeom prst="rect">
            <a:avLst/>
          </a:prstGeom>
          <a:noFill/>
          <a:ln>
            <a:miter lim="800000"/>
            <a:headEnd/>
            <a:tailEnd/>
          </a:ln>
        </p:spPr>
        <p:txBody>
          <a:bodyPr/>
          <a:lstStyle/>
          <a:p>
            <a:pPr algn="r">
              <a:spcBef>
                <a:spcPct val="20000"/>
              </a:spcBef>
              <a:buClr>
                <a:schemeClr val="accent1"/>
              </a:buClr>
              <a:defRPr/>
            </a:pPr>
            <a:fld id="{127AE856-AA58-470C-BF01-270BB439EC3C}" type="slidenum">
              <a:rPr lang="en-US" sz="1200" b="0">
                <a:solidFill>
                  <a:schemeClr val="bg1"/>
                </a:solidFill>
                <a:latin typeface="+mn-lt"/>
              </a:rPr>
              <a:pPr algn="r">
                <a:spcBef>
                  <a:spcPct val="20000"/>
                </a:spcBef>
                <a:buClr>
                  <a:schemeClr val="accent1"/>
                </a:buClr>
                <a:defRPr/>
              </a:pPr>
              <a:t>44</a:t>
            </a:fld>
            <a:endParaRPr lang="en-US" sz="1400">
              <a:solidFill>
                <a:schemeClr val="bg1"/>
              </a:solidFill>
              <a:latin typeface="Times New Roman" pitchFamily="18" charset="0"/>
            </a:endParaRPr>
          </a:p>
        </p:txBody>
      </p:sp>
      <p:sp>
        <p:nvSpPr>
          <p:cNvPr id="47107" name="Rectangle 2"/>
          <p:cNvSpPr>
            <a:spLocks noGrp="1" noChangeArrowheads="1"/>
          </p:cNvSpPr>
          <p:nvPr>
            <p:ph type="body" idx="4294967295"/>
          </p:nvPr>
        </p:nvSpPr>
        <p:spPr>
          <a:xfrm>
            <a:off x="555625" y="3581400"/>
            <a:ext cx="4702175" cy="2209800"/>
          </a:xfrm>
          <a:solidFill>
            <a:schemeClr val="bg1"/>
          </a:solidFill>
        </p:spPr>
        <p:txBody>
          <a:bodyPr/>
          <a:lstStyle/>
          <a:p>
            <a:pPr eaLnBrk="1" hangingPunct="1">
              <a:lnSpc>
                <a:spcPct val="90000"/>
              </a:lnSpc>
            </a:pPr>
            <a:r>
              <a:rPr lang="en-US" sz="1800" smtClean="0"/>
              <a:t>Sample attributes also contribute to the diffraction peak shape and width</a:t>
            </a:r>
          </a:p>
          <a:p>
            <a:pPr marL="819150" lvl="1" eaLnBrk="1" hangingPunct="1">
              <a:lnSpc>
                <a:spcPct val="90000"/>
              </a:lnSpc>
            </a:pPr>
            <a:r>
              <a:rPr lang="en-US" sz="1600" smtClean="0"/>
              <a:t>mass absorption coefficient (sample transparency)</a:t>
            </a:r>
          </a:p>
          <a:p>
            <a:pPr marL="819150" lvl="1" eaLnBrk="1" hangingPunct="1">
              <a:lnSpc>
                <a:spcPct val="90000"/>
              </a:lnSpc>
            </a:pPr>
            <a:r>
              <a:rPr lang="en-US" sz="1600" smtClean="0"/>
              <a:t>sample thickness</a:t>
            </a:r>
          </a:p>
          <a:p>
            <a:pPr marL="819150" lvl="1" eaLnBrk="1" hangingPunct="1">
              <a:lnSpc>
                <a:spcPct val="90000"/>
              </a:lnSpc>
            </a:pPr>
            <a:r>
              <a:rPr lang="en-US" sz="1600" smtClean="0"/>
              <a:t>crystallite size</a:t>
            </a:r>
          </a:p>
          <a:p>
            <a:pPr marL="819150" lvl="1" eaLnBrk="1" hangingPunct="1">
              <a:lnSpc>
                <a:spcPct val="90000"/>
              </a:lnSpc>
            </a:pPr>
            <a:r>
              <a:rPr lang="en-US" sz="1600" smtClean="0"/>
              <a:t>microstrain</a:t>
            </a:r>
          </a:p>
          <a:p>
            <a:pPr marL="819150" lvl="1" eaLnBrk="1" hangingPunct="1">
              <a:lnSpc>
                <a:spcPct val="90000"/>
              </a:lnSpc>
            </a:pPr>
            <a:r>
              <a:rPr lang="en-US" sz="1600" smtClean="0"/>
              <a:t>defect concentration</a:t>
            </a:r>
          </a:p>
        </p:txBody>
      </p:sp>
      <p:sp>
        <p:nvSpPr>
          <p:cNvPr id="47108" name="Rectangle 3"/>
          <p:cNvSpPr>
            <a:spLocks noGrp="1" noChangeArrowheads="1"/>
          </p:cNvSpPr>
          <p:nvPr>
            <p:ph type="title" idx="4294967295"/>
          </p:nvPr>
        </p:nvSpPr>
        <p:spPr>
          <a:xfrm>
            <a:off x="685800" y="381000"/>
            <a:ext cx="7848600" cy="533400"/>
          </a:xfrm>
        </p:spPr>
        <p:txBody>
          <a:bodyPr bIns="90000"/>
          <a:lstStyle/>
          <a:p>
            <a:pPr eaLnBrk="1" hangingPunct="1"/>
            <a:r>
              <a:rPr lang="en-US" smtClean="0"/>
              <a:t>Diffraction peaks have profiles that must be empirically modeled</a:t>
            </a:r>
          </a:p>
        </p:txBody>
      </p:sp>
      <p:pic>
        <p:nvPicPr>
          <p:cNvPr id="4710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3471863"/>
            <a:ext cx="3649663" cy="2547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47110" name="Rectangle 2"/>
          <p:cNvSpPr>
            <a:spLocks noChangeArrowheads="1"/>
          </p:cNvSpPr>
          <p:nvPr/>
        </p:nvSpPr>
        <p:spPr bwMode="auto">
          <a:xfrm>
            <a:off x="609600" y="1371600"/>
            <a:ext cx="8077200" cy="21336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80000"/>
              </a:lnSpc>
              <a:spcBef>
                <a:spcPct val="20000"/>
              </a:spcBef>
              <a:buFontTx/>
              <a:buChar char="•"/>
            </a:pPr>
            <a:r>
              <a:rPr lang="en-US" b="0"/>
              <a:t>The intensity equation I</a:t>
            </a:r>
            <a:r>
              <a:rPr lang="en-US" b="0" baseline="-25000"/>
              <a:t>k</a:t>
            </a:r>
            <a:r>
              <a:rPr lang="en-US" b="0"/>
              <a:t> predicts that diffraction peak intensity occurs at a single point 2theta– but in reality the diffraction peak intensity is spread out over a range of 2theta</a:t>
            </a:r>
          </a:p>
          <a:p>
            <a:pPr marL="819150" lvl="1" indent="-285750">
              <a:lnSpc>
                <a:spcPct val="80000"/>
              </a:lnSpc>
              <a:spcBef>
                <a:spcPct val="20000"/>
              </a:spcBef>
              <a:buFontTx/>
              <a:buChar char="–"/>
            </a:pPr>
            <a:r>
              <a:rPr lang="en-US" sz="1600" b="0"/>
              <a:t>The total area of the diffraction peak profile is the predicted intensity I</a:t>
            </a:r>
            <a:r>
              <a:rPr lang="en-US" sz="1600" b="0" baseline="-25000"/>
              <a:t>k</a:t>
            </a:r>
            <a:r>
              <a:rPr lang="en-US" sz="1600" b="0"/>
              <a:t> </a:t>
            </a:r>
          </a:p>
          <a:p>
            <a:pPr marL="342900" indent="-342900">
              <a:lnSpc>
                <a:spcPct val="80000"/>
              </a:lnSpc>
              <a:spcBef>
                <a:spcPct val="20000"/>
              </a:spcBef>
              <a:buFontTx/>
              <a:buChar char="•"/>
            </a:pPr>
            <a:r>
              <a:rPr lang="en-US" b="0"/>
              <a:t>Diffractometers contribute a characteristic broadening and shape to the diffraction peak based on their optics and geometry</a:t>
            </a:r>
          </a:p>
          <a:p>
            <a:pPr marL="819150" lvl="1" indent="-285750">
              <a:lnSpc>
                <a:spcPct val="80000"/>
              </a:lnSpc>
              <a:spcBef>
                <a:spcPct val="20000"/>
              </a:spcBef>
              <a:buFontTx/>
              <a:buChar char="–"/>
            </a:pPr>
            <a:r>
              <a:rPr lang="en-US" sz="1600" b="0"/>
              <a:t>each separate combination of divergence slit apertures, Soller slits, beta filter or monochromators, and detectors will have their own characteristic instrument profile</a:t>
            </a:r>
            <a:endParaRPr lang="en-US" sz="1700" b="0">
              <a:solidFill>
                <a:srgbClr val="FF3300"/>
              </a:solidFill>
            </a:endParaRPr>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txBox="1">
            <a:spLocks noGrp="1"/>
          </p:cNvSpPr>
          <p:nvPr/>
        </p:nvSpPr>
        <p:spPr bwMode="auto">
          <a:xfrm>
            <a:off x="7010400" y="6324600"/>
            <a:ext cx="1905000" cy="457200"/>
          </a:xfrm>
          <a:prstGeom prst="rect">
            <a:avLst/>
          </a:prstGeom>
          <a:noFill/>
          <a:ln>
            <a:miter lim="800000"/>
            <a:headEnd/>
            <a:tailEnd/>
          </a:ln>
        </p:spPr>
        <p:txBody>
          <a:bodyPr/>
          <a:lstStyle/>
          <a:p>
            <a:pPr algn="r">
              <a:spcBef>
                <a:spcPct val="20000"/>
              </a:spcBef>
              <a:buClr>
                <a:schemeClr val="accent1"/>
              </a:buClr>
              <a:defRPr/>
            </a:pPr>
            <a:fld id="{B071A202-C05F-4F48-8112-75AB5A879A33}" type="slidenum">
              <a:rPr lang="en-US" sz="1200" b="0">
                <a:solidFill>
                  <a:schemeClr val="bg1"/>
                </a:solidFill>
                <a:latin typeface="+mn-lt"/>
              </a:rPr>
              <a:pPr algn="r">
                <a:spcBef>
                  <a:spcPct val="20000"/>
                </a:spcBef>
                <a:buClr>
                  <a:schemeClr val="accent1"/>
                </a:buClr>
                <a:defRPr/>
              </a:pPr>
              <a:t>45</a:t>
            </a:fld>
            <a:endParaRPr lang="en-US" sz="1400">
              <a:solidFill>
                <a:schemeClr val="bg1"/>
              </a:solidFill>
              <a:latin typeface="Times New Roman" pitchFamily="18" charset="0"/>
            </a:endParaRPr>
          </a:p>
        </p:txBody>
      </p:sp>
      <p:sp>
        <p:nvSpPr>
          <p:cNvPr id="48131" name="Rectangle 2"/>
          <p:cNvSpPr>
            <a:spLocks noGrp="1" noChangeArrowheads="1"/>
          </p:cNvSpPr>
          <p:nvPr>
            <p:ph type="title" idx="4294967295"/>
          </p:nvPr>
        </p:nvSpPr>
        <p:spPr/>
        <p:txBody>
          <a:bodyPr bIns="90000"/>
          <a:lstStyle/>
          <a:p>
            <a:pPr eaLnBrk="1" hangingPunct="1"/>
            <a:r>
              <a:rPr lang="en-US" smtClean="0"/>
              <a:t>Profile Parameters</a:t>
            </a:r>
          </a:p>
        </p:txBody>
      </p:sp>
      <p:sp>
        <p:nvSpPr>
          <p:cNvPr id="48132" name="Rectangle 3"/>
          <p:cNvSpPr>
            <a:spLocks noGrp="1" noChangeArrowheads="1"/>
          </p:cNvSpPr>
          <p:nvPr>
            <p:ph type="body" idx="4294967295"/>
          </p:nvPr>
        </p:nvSpPr>
        <p:spPr>
          <a:xfrm>
            <a:off x="457200" y="1447800"/>
            <a:ext cx="4876800" cy="4678363"/>
          </a:xfrm>
        </p:spPr>
        <p:txBody>
          <a:bodyPr/>
          <a:lstStyle/>
          <a:p>
            <a:pPr eaLnBrk="1" hangingPunct="1"/>
            <a:r>
              <a:rPr lang="en-US" smtClean="0"/>
              <a:t>Rietveld refinement assumes that peak profiles vary systematically as a function of 2theta</a:t>
            </a:r>
          </a:p>
          <a:p>
            <a:pPr eaLnBrk="1" hangingPunct="1"/>
            <a:r>
              <a:rPr lang="en-US" smtClean="0"/>
              <a:t>Peak profile may also vary according to crystallographic direction [hkl]</a:t>
            </a:r>
          </a:p>
          <a:p>
            <a:pPr eaLnBrk="1" hangingPunct="1">
              <a:buFont typeface="Wingdings" pitchFamily="2" charset="2"/>
              <a:buChar char="Ë"/>
            </a:pPr>
            <a:endParaRPr lang="en-US" smtClean="0"/>
          </a:p>
          <a:p>
            <a:pPr eaLnBrk="1" hangingPunct="1">
              <a:buFont typeface="Wingdings" pitchFamily="2" charset="2"/>
              <a:buChar char="Ë"/>
            </a:pPr>
            <a:endParaRPr lang="en-US" smtClean="0"/>
          </a:p>
        </p:txBody>
      </p:sp>
      <p:pic>
        <p:nvPicPr>
          <p:cNvPr id="4813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1447800"/>
            <a:ext cx="2895600"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134" name="Text Box 6"/>
          <p:cNvSpPr txBox="1">
            <a:spLocks noChangeArrowheads="1"/>
          </p:cNvSpPr>
          <p:nvPr/>
        </p:nvSpPr>
        <p:spPr bwMode="auto">
          <a:xfrm>
            <a:off x="4114800" y="4038600"/>
            <a:ext cx="1428750" cy="379413"/>
          </a:xfrm>
          <a:prstGeom prst="rect">
            <a:avLst/>
          </a:prstGeom>
          <a:solidFill>
            <a:schemeClr val="bg1"/>
          </a:solidFill>
          <a:ln w="127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r>
              <a:rPr lang="en-US"/>
              <a:t>Peak Width</a:t>
            </a:r>
          </a:p>
        </p:txBody>
      </p:sp>
      <p:sp>
        <p:nvSpPr>
          <p:cNvPr id="48135" name="Text Box 7"/>
          <p:cNvSpPr txBox="1">
            <a:spLocks noChangeArrowheads="1"/>
          </p:cNvSpPr>
          <p:nvPr/>
        </p:nvSpPr>
        <p:spPr bwMode="auto">
          <a:xfrm>
            <a:off x="4038600" y="4953000"/>
            <a:ext cx="1479550" cy="379413"/>
          </a:xfrm>
          <a:prstGeom prst="rect">
            <a:avLst/>
          </a:prstGeom>
          <a:solidFill>
            <a:schemeClr val="bg1"/>
          </a:solidFill>
          <a:ln w="12700">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r>
              <a:rPr lang="en-US"/>
              <a:t>Peak Shape</a:t>
            </a:r>
          </a:p>
        </p:txBody>
      </p:sp>
      <p:sp>
        <p:nvSpPr>
          <p:cNvPr id="48136" name="AutoShape 8"/>
          <p:cNvSpPr>
            <a:spLocks/>
          </p:cNvSpPr>
          <p:nvPr/>
        </p:nvSpPr>
        <p:spPr bwMode="auto">
          <a:xfrm>
            <a:off x="5638800" y="4038600"/>
            <a:ext cx="152400" cy="381000"/>
          </a:xfrm>
          <a:prstGeom prst="leftBrace">
            <a:avLst>
              <a:gd name="adj1" fmla="val 20833"/>
              <a:gd name="adj2" fmla="val 50000"/>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37" name="AutoShape 9"/>
          <p:cNvSpPr>
            <a:spLocks/>
          </p:cNvSpPr>
          <p:nvPr/>
        </p:nvSpPr>
        <p:spPr bwMode="auto">
          <a:xfrm>
            <a:off x="5638800" y="4953000"/>
            <a:ext cx="152400" cy="457200"/>
          </a:xfrm>
          <a:prstGeom prst="leftBrace">
            <a:avLst>
              <a:gd name="adj1" fmla="val 25000"/>
              <a:gd name="adj2" fmla="val 50000"/>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smtClean="0"/>
              <a:t>The Cagliotti equation describes how peak width varies with 2theta</a:t>
            </a:r>
          </a:p>
        </p:txBody>
      </p:sp>
      <p:sp>
        <p:nvSpPr>
          <p:cNvPr id="49155" name="Rectangle 3"/>
          <p:cNvSpPr>
            <a:spLocks noGrp="1" noChangeArrowheads="1"/>
          </p:cNvSpPr>
          <p:nvPr>
            <p:ph type="body" sz="half" idx="1"/>
          </p:nvPr>
        </p:nvSpPr>
        <p:spPr>
          <a:xfrm>
            <a:off x="457200" y="2057400"/>
            <a:ext cx="8153400" cy="4068763"/>
          </a:xfrm>
        </p:spPr>
        <p:txBody>
          <a:bodyPr/>
          <a:lstStyle/>
          <a:p>
            <a:pPr eaLnBrk="1" hangingPunct="1"/>
            <a:r>
              <a:rPr lang="en-US" smtClean="0"/>
              <a:t>H</a:t>
            </a:r>
            <a:r>
              <a:rPr lang="en-US" baseline="-25000" smtClean="0"/>
              <a:t>k</a:t>
            </a:r>
            <a:r>
              <a:rPr lang="en-US" smtClean="0"/>
              <a:t> is the Cagliotti function where U, V and W are refinable parameters</a:t>
            </a:r>
          </a:p>
          <a:p>
            <a:pPr eaLnBrk="1" hangingPunct="1"/>
            <a:r>
              <a:rPr lang="en-US" smtClean="0"/>
              <a:t>HSP treats the Cagliotti equation as a convolution between instrument and sample broadening functions</a:t>
            </a:r>
          </a:p>
          <a:p>
            <a:pPr eaLnBrk="1" hangingPunct="1"/>
            <a:r>
              <a:rPr lang="en-US" smtClean="0"/>
              <a:t>The change in U and W between an instrument profile standard (eg NIST 640c) and your sample can indicate the amount of nanocrystallite size and microstrain broadening</a:t>
            </a:r>
          </a:p>
        </p:txBody>
      </p:sp>
      <p:graphicFrame>
        <p:nvGraphicFramePr>
          <p:cNvPr id="49156" name="Object 5"/>
          <p:cNvGraphicFramePr>
            <a:graphicFrameLocks noGrp="1" noChangeAspect="1"/>
          </p:cNvGraphicFramePr>
          <p:nvPr>
            <p:ph sz="half" idx="2"/>
          </p:nvPr>
        </p:nvGraphicFramePr>
        <p:xfrm>
          <a:off x="2438400" y="1295400"/>
          <a:ext cx="4432300" cy="638175"/>
        </p:xfrm>
        <a:graphic>
          <a:graphicData uri="http://schemas.openxmlformats.org/presentationml/2006/ole">
            <mc:AlternateContent xmlns:mc="http://schemas.openxmlformats.org/markup-compatibility/2006">
              <mc:Choice xmlns:v="urn:schemas-microsoft-com:vml" Requires="v">
                <p:oleObj spid="_x0000_s49167" name="Equation" r:id="rId3" imgW="1930400" imgH="279400" progId="Equation.3">
                  <p:embed/>
                </p:oleObj>
              </mc:Choice>
              <mc:Fallback>
                <p:oleObj name="Equation" r:id="rId3" imgW="1930400" imgH="279400"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38400" y="1295400"/>
                        <a:ext cx="4432300" cy="638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2"/>
          <p:cNvSpPr txBox="1">
            <a:spLocks noGrp="1"/>
          </p:cNvSpPr>
          <p:nvPr/>
        </p:nvSpPr>
        <p:spPr bwMode="auto">
          <a:xfrm>
            <a:off x="7010400" y="6324600"/>
            <a:ext cx="1905000" cy="457200"/>
          </a:xfrm>
          <a:prstGeom prst="rect">
            <a:avLst/>
          </a:prstGeom>
          <a:noFill/>
          <a:ln>
            <a:miter lim="800000"/>
            <a:headEnd/>
            <a:tailEnd/>
          </a:ln>
        </p:spPr>
        <p:txBody>
          <a:bodyPr/>
          <a:lstStyle/>
          <a:p>
            <a:pPr algn="r">
              <a:spcBef>
                <a:spcPct val="20000"/>
              </a:spcBef>
              <a:buClr>
                <a:schemeClr val="accent1"/>
              </a:buClr>
              <a:defRPr/>
            </a:pPr>
            <a:fld id="{3517E50A-5D85-4949-9036-0685DBD275A4}" type="slidenum">
              <a:rPr lang="en-US" sz="1200" b="0">
                <a:solidFill>
                  <a:schemeClr val="bg1"/>
                </a:solidFill>
                <a:latin typeface="+mn-lt"/>
              </a:rPr>
              <a:pPr algn="r">
                <a:spcBef>
                  <a:spcPct val="20000"/>
                </a:spcBef>
                <a:buClr>
                  <a:schemeClr val="accent1"/>
                </a:buClr>
                <a:defRPr/>
              </a:pPr>
              <a:t>47</a:t>
            </a:fld>
            <a:endParaRPr lang="en-US" sz="1400">
              <a:solidFill>
                <a:schemeClr val="bg1"/>
              </a:solidFill>
              <a:latin typeface="Times New Roman" pitchFamily="18" charset="0"/>
            </a:endParaRPr>
          </a:p>
        </p:txBody>
      </p:sp>
      <p:pic>
        <p:nvPicPr>
          <p:cNvPr id="50179" name="Picture 2" descr="D:\X'Pert PRO\X'Celerator\Presentations\Resgraph.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1600200"/>
            <a:ext cx="5943600" cy="445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0" name="Rectangle 3"/>
          <p:cNvSpPr>
            <a:spLocks noGrp="1" noChangeArrowheads="1"/>
          </p:cNvSpPr>
          <p:nvPr>
            <p:ph type="title" idx="4294967295"/>
          </p:nvPr>
        </p:nvSpPr>
        <p:spPr/>
        <p:txBody>
          <a:bodyPr bIns="90000"/>
          <a:lstStyle/>
          <a:p>
            <a:pPr eaLnBrk="1" hangingPunct="1"/>
            <a:r>
              <a:rPr lang="en-US" smtClean="0"/>
              <a:t>The systematic variation of peak width with 2theta</a:t>
            </a:r>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2"/>
          <p:cNvSpPr txBox="1">
            <a:spLocks noGrp="1"/>
          </p:cNvSpPr>
          <p:nvPr/>
        </p:nvSpPr>
        <p:spPr bwMode="auto">
          <a:xfrm>
            <a:off x="7010400" y="6324600"/>
            <a:ext cx="1905000" cy="457200"/>
          </a:xfrm>
          <a:prstGeom prst="rect">
            <a:avLst/>
          </a:prstGeom>
          <a:noFill/>
          <a:ln>
            <a:miter lim="800000"/>
            <a:headEnd/>
            <a:tailEnd/>
          </a:ln>
        </p:spPr>
        <p:txBody>
          <a:bodyPr/>
          <a:lstStyle/>
          <a:p>
            <a:pPr algn="r">
              <a:spcBef>
                <a:spcPct val="20000"/>
              </a:spcBef>
              <a:buClr>
                <a:schemeClr val="accent1"/>
              </a:buClr>
              <a:defRPr/>
            </a:pPr>
            <a:fld id="{06D532C9-403E-4A2D-AC94-CC023D0243FD}" type="slidenum">
              <a:rPr lang="en-US" sz="1200" b="0">
                <a:solidFill>
                  <a:schemeClr val="bg1"/>
                </a:solidFill>
                <a:latin typeface="+mn-lt"/>
              </a:rPr>
              <a:pPr algn="r">
                <a:spcBef>
                  <a:spcPct val="20000"/>
                </a:spcBef>
                <a:buClr>
                  <a:schemeClr val="accent1"/>
                </a:buClr>
                <a:defRPr/>
              </a:pPr>
              <a:t>48</a:t>
            </a:fld>
            <a:endParaRPr lang="en-US" sz="1400">
              <a:solidFill>
                <a:schemeClr val="bg1"/>
              </a:solidFill>
              <a:latin typeface="Times New Roman" pitchFamily="18" charset="0"/>
            </a:endParaRPr>
          </a:p>
        </p:txBody>
      </p:sp>
      <p:sp>
        <p:nvSpPr>
          <p:cNvPr id="51203" name="Rectangle 2"/>
          <p:cNvSpPr>
            <a:spLocks noGrp="1" noChangeArrowheads="1"/>
          </p:cNvSpPr>
          <p:nvPr>
            <p:ph type="title" idx="4294967295"/>
          </p:nvPr>
        </p:nvSpPr>
        <p:spPr/>
        <p:txBody>
          <a:bodyPr bIns="90000"/>
          <a:lstStyle/>
          <a:p>
            <a:pPr eaLnBrk="1" hangingPunct="1"/>
            <a:r>
              <a:rPr lang="en-US" smtClean="0"/>
              <a:t>Diffraction Peaks from laboratory diffractometers are a mixture of Gaussian and Lorentzian profiles</a:t>
            </a:r>
          </a:p>
        </p:txBody>
      </p:sp>
      <p:grpSp>
        <p:nvGrpSpPr>
          <p:cNvPr id="51204" name="Group 7"/>
          <p:cNvGrpSpPr>
            <a:grpSpLocks noChangeAspect="1"/>
          </p:cNvGrpSpPr>
          <p:nvPr/>
        </p:nvGrpSpPr>
        <p:grpSpPr bwMode="auto">
          <a:xfrm>
            <a:off x="914400" y="1447800"/>
            <a:ext cx="3429000" cy="4972050"/>
            <a:chOff x="576" y="912"/>
            <a:chExt cx="2160" cy="3132"/>
          </a:xfrm>
        </p:grpSpPr>
        <p:sp>
          <p:nvSpPr>
            <p:cNvPr id="51239" name="AutoShape 6"/>
            <p:cNvSpPr>
              <a:spLocks noChangeAspect="1" noChangeArrowheads="1" noTextEdit="1"/>
            </p:cNvSpPr>
            <p:nvPr/>
          </p:nvSpPr>
          <p:spPr bwMode="auto">
            <a:xfrm>
              <a:off x="576" y="912"/>
              <a:ext cx="2160" cy="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240" name="Rectangle 8"/>
            <p:cNvSpPr>
              <a:spLocks noChangeArrowheads="1"/>
            </p:cNvSpPr>
            <p:nvPr/>
          </p:nvSpPr>
          <p:spPr bwMode="auto">
            <a:xfrm>
              <a:off x="819" y="1238"/>
              <a:ext cx="1868" cy="236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241" name="Rectangle 9"/>
            <p:cNvSpPr>
              <a:spLocks noChangeArrowheads="1"/>
            </p:cNvSpPr>
            <p:nvPr/>
          </p:nvSpPr>
          <p:spPr bwMode="auto">
            <a:xfrm>
              <a:off x="1546" y="3799"/>
              <a:ext cx="312" cy="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0">
                  <a:solidFill>
                    <a:srgbClr val="000000"/>
                  </a:solidFill>
                </a:rPr>
                <a:t>Position [°2Theta]</a:t>
              </a:r>
              <a:endParaRPr lang="en-US"/>
            </a:p>
          </p:txBody>
        </p:sp>
        <p:sp>
          <p:nvSpPr>
            <p:cNvPr id="51242" name="Line 10"/>
            <p:cNvSpPr>
              <a:spLocks noChangeShapeType="1"/>
            </p:cNvSpPr>
            <p:nvPr/>
          </p:nvSpPr>
          <p:spPr bwMode="auto">
            <a:xfrm>
              <a:off x="1574" y="3604"/>
              <a:ext cx="0" cy="2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43" name="Line 11"/>
            <p:cNvSpPr>
              <a:spLocks noChangeShapeType="1"/>
            </p:cNvSpPr>
            <p:nvPr/>
          </p:nvSpPr>
          <p:spPr bwMode="auto">
            <a:xfrm>
              <a:off x="1574" y="3604"/>
              <a:ext cx="0" cy="6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44" name="Rectangle 12"/>
            <p:cNvSpPr>
              <a:spLocks noChangeArrowheads="1"/>
            </p:cNvSpPr>
            <p:nvPr/>
          </p:nvSpPr>
          <p:spPr bwMode="auto">
            <a:xfrm>
              <a:off x="1532" y="3669"/>
              <a:ext cx="112" cy="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0">
                  <a:solidFill>
                    <a:srgbClr val="000000"/>
                  </a:solidFill>
                </a:rPr>
                <a:t>45.50</a:t>
              </a:r>
              <a:endParaRPr lang="en-US"/>
            </a:p>
          </p:txBody>
        </p:sp>
        <p:sp>
          <p:nvSpPr>
            <p:cNvPr id="51245" name="Line 13"/>
            <p:cNvSpPr>
              <a:spLocks noChangeShapeType="1"/>
            </p:cNvSpPr>
            <p:nvPr/>
          </p:nvSpPr>
          <p:spPr bwMode="auto">
            <a:xfrm>
              <a:off x="2358" y="3604"/>
              <a:ext cx="0" cy="2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46" name="Line 14"/>
            <p:cNvSpPr>
              <a:spLocks noChangeShapeType="1"/>
            </p:cNvSpPr>
            <p:nvPr/>
          </p:nvSpPr>
          <p:spPr bwMode="auto">
            <a:xfrm>
              <a:off x="2358" y="3604"/>
              <a:ext cx="0" cy="6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47" name="Rectangle 15"/>
            <p:cNvSpPr>
              <a:spLocks noChangeArrowheads="1"/>
            </p:cNvSpPr>
            <p:nvPr/>
          </p:nvSpPr>
          <p:spPr bwMode="auto">
            <a:xfrm>
              <a:off x="2339" y="3669"/>
              <a:ext cx="59" cy="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0">
                  <a:solidFill>
                    <a:srgbClr val="000000"/>
                  </a:solidFill>
                </a:rPr>
                <a:t>46</a:t>
              </a:r>
              <a:endParaRPr lang="en-US"/>
            </a:p>
          </p:txBody>
        </p:sp>
        <p:sp>
          <p:nvSpPr>
            <p:cNvPr id="51248" name="Rectangle 16"/>
            <p:cNvSpPr>
              <a:spLocks noChangeArrowheads="1"/>
            </p:cNvSpPr>
            <p:nvPr/>
          </p:nvSpPr>
          <p:spPr bwMode="auto">
            <a:xfrm>
              <a:off x="587" y="1157"/>
              <a:ext cx="135" cy="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0">
                  <a:solidFill>
                    <a:srgbClr val="000000"/>
                  </a:solidFill>
                </a:rPr>
                <a:t>Counts</a:t>
              </a:r>
              <a:endParaRPr lang="en-US"/>
            </a:p>
          </p:txBody>
        </p:sp>
        <p:sp>
          <p:nvSpPr>
            <p:cNvPr id="51249" name="Line 17"/>
            <p:cNvSpPr>
              <a:spLocks noChangeShapeType="1"/>
            </p:cNvSpPr>
            <p:nvPr/>
          </p:nvSpPr>
          <p:spPr bwMode="auto">
            <a:xfrm>
              <a:off x="797" y="3595"/>
              <a:ext cx="22"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50" name="Rectangle 18"/>
            <p:cNvSpPr>
              <a:spLocks noChangeArrowheads="1"/>
            </p:cNvSpPr>
            <p:nvPr/>
          </p:nvSpPr>
          <p:spPr bwMode="auto">
            <a:xfrm>
              <a:off x="768" y="3559"/>
              <a:ext cx="38" cy="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0">
                  <a:solidFill>
                    <a:srgbClr val="000000"/>
                  </a:solidFill>
                </a:rPr>
                <a:t>0</a:t>
              </a:r>
              <a:endParaRPr lang="en-US"/>
            </a:p>
          </p:txBody>
        </p:sp>
        <p:sp>
          <p:nvSpPr>
            <p:cNvPr id="51251" name="Line 19"/>
            <p:cNvSpPr>
              <a:spLocks noChangeShapeType="1"/>
            </p:cNvSpPr>
            <p:nvPr/>
          </p:nvSpPr>
          <p:spPr bwMode="auto">
            <a:xfrm>
              <a:off x="797" y="3094"/>
              <a:ext cx="22"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52" name="Rectangle 20"/>
            <p:cNvSpPr>
              <a:spLocks noChangeArrowheads="1"/>
            </p:cNvSpPr>
            <p:nvPr/>
          </p:nvSpPr>
          <p:spPr bwMode="auto">
            <a:xfrm>
              <a:off x="711" y="3057"/>
              <a:ext cx="101" cy="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0">
                  <a:solidFill>
                    <a:srgbClr val="000000"/>
                  </a:solidFill>
                </a:rPr>
                <a:t>1000</a:t>
              </a:r>
              <a:endParaRPr lang="en-US"/>
            </a:p>
          </p:txBody>
        </p:sp>
        <p:sp>
          <p:nvSpPr>
            <p:cNvPr id="51253" name="Line 21"/>
            <p:cNvSpPr>
              <a:spLocks noChangeShapeType="1"/>
            </p:cNvSpPr>
            <p:nvPr/>
          </p:nvSpPr>
          <p:spPr bwMode="auto">
            <a:xfrm>
              <a:off x="797" y="2592"/>
              <a:ext cx="22"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54" name="Rectangle 22"/>
            <p:cNvSpPr>
              <a:spLocks noChangeArrowheads="1"/>
            </p:cNvSpPr>
            <p:nvPr/>
          </p:nvSpPr>
          <p:spPr bwMode="auto">
            <a:xfrm>
              <a:off x="711" y="2555"/>
              <a:ext cx="101" cy="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0">
                  <a:solidFill>
                    <a:srgbClr val="000000"/>
                  </a:solidFill>
                </a:rPr>
                <a:t>2000</a:t>
              </a:r>
              <a:endParaRPr lang="en-US"/>
            </a:p>
          </p:txBody>
        </p:sp>
        <p:sp>
          <p:nvSpPr>
            <p:cNvPr id="51255" name="Line 23"/>
            <p:cNvSpPr>
              <a:spLocks noChangeShapeType="1"/>
            </p:cNvSpPr>
            <p:nvPr/>
          </p:nvSpPr>
          <p:spPr bwMode="auto">
            <a:xfrm>
              <a:off x="797" y="2091"/>
              <a:ext cx="22"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56" name="Rectangle 24"/>
            <p:cNvSpPr>
              <a:spLocks noChangeArrowheads="1"/>
            </p:cNvSpPr>
            <p:nvPr/>
          </p:nvSpPr>
          <p:spPr bwMode="auto">
            <a:xfrm>
              <a:off x="711" y="2054"/>
              <a:ext cx="101" cy="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0">
                  <a:solidFill>
                    <a:srgbClr val="000000"/>
                  </a:solidFill>
                </a:rPr>
                <a:t>3000</a:t>
              </a:r>
              <a:endParaRPr lang="en-US"/>
            </a:p>
          </p:txBody>
        </p:sp>
        <p:sp>
          <p:nvSpPr>
            <p:cNvPr id="51257" name="Line 25"/>
            <p:cNvSpPr>
              <a:spLocks noChangeShapeType="1"/>
            </p:cNvSpPr>
            <p:nvPr/>
          </p:nvSpPr>
          <p:spPr bwMode="auto">
            <a:xfrm>
              <a:off x="797" y="1589"/>
              <a:ext cx="22"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58" name="Rectangle 26"/>
            <p:cNvSpPr>
              <a:spLocks noChangeArrowheads="1"/>
            </p:cNvSpPr>
            <p:nvPr/>
          </p:nvSpPr>
          <p:spPr bwMode="auto">
            <a:xfrm>
              <a:off x="711" y="1552"/>
              <a:ext cx="101" cy="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0">
                  <a:solidFill>
                    <a:srgbClr val="000000"/>
                  </a:solidFill>
                </a:rPr>
                <a:t>4000</a:t>
              </a:r>
              <a:endParaRPr lang="en-US"/>
            </a:p>
          </p:txBody>
        </p:sp>
        <p:sp>
          <p:nvSpPr>
            <p:cNvPr id="51259" name="Freeform 27"/>
            <p:cNvSpPr>
              <a:spLocks/>
            </p:cNvSpPr>
            <p:nvPr/>
          </p:nvSpPr>
          <p:spPr bwMode="auto">
            <a:xfrm>
              <a:off x="819" y="2160"/>
              <a:ext cx="1868" cy="1431"/>
            </a:xfrm>
            <a:custGeom>
              <a:avLst/>
              <a:gdLst>
                <a:gd name="T0" fmla="*/ 17 w 886"/>
                <a:gd name="T1" fmla="*/ 1431 h 351"/>
                <a:gd name="T2" fmla="*/ 48 w 886"/>
                <a:gd name="T3" fmla="*/ 1431 h 351"/>
                <a:gd name="T4" fmla="*/ 80 w 886"/>
                <a:gd name="T5" fmla="*/ 1431 h 351"/>
                <a:gd name="T6" fmla="*/ 112 w 886"/>
                <a:gd name="T7" fmla="*/ 1431 h 351"/>
                <a:gd name="T8" fmla="*/ 141 w 886"/>
                <a:gd name="T9" fmla="*/ 1431 h 351"/>
                <a:gd name="T10" fmla="*/ 173 w 886"/>
                <a:gd name="T11" fmla="*/ 1431 h 351"/>
                <a:gd name="T12" fmla="*/ 205 w 886"/>
                <a:gd name="T13" fmla="*/ 1431 h 351"/>
                <a:gd name="T14" fmla="*/ 236 w 886"/>
                <a:gd name="T15" fmla="*/ 1431 h 351"/>
                <a:gd name="T16" fmla="*/ 268 w 886"/>
                <a:gd name="T17" fmla="*/ 1431 h 351"/>
                <a:gd name="T18" fmla="*/ 299 w 886"/>
                <a:gd name="T19" fmla="*/ 1431 h 351"/>
                <a:gd name="T20" fmla="*/ 331 w 886"/>
                <a:gd name="T21" fmla="*/ 1431 h 351"/>
                <a:gd name="T22" fmla="*/ 363 w 886"/>
                <a:gd name="T23" fmla="*/ 1431 h 351"/>
                <a:gd name="T24" fmla="*/ 394 w 886"/>
                <a:gd name="T25" fmla="*/ 1431 h 351"/>
                <a:gd name="T26" fmla="*/ 424 w 886"/>
                <a:gd name="T27" fmla="*/ 1431 h 351"/>
                <a:gd name="T28" fmla="*/ 455 w 886"/>
                <a:gd name="T29" fmla="*/ 1431 h 351"/>
                <a:gd name="T30" fmla="*/ 487 w 886"/>
                <a:gd name="T31" fmla="*/ 1431 h 351"/>
                <a:gd name="T32" fmla="*/ 519 w 886"/>
                <a:gd name="T33" fmla="*/ 1431 h 351"/>
                <a:gd name="T34" fmla="*/ 550 w 886"/>
                <a:gd name="T35" fmla="*/ 1431 h 351"/>
                <a:gd name="T36" fmla="*/ 582 w 886"/>
                <a:gd name="T37" fmla="*/ 1431 h 351"/>
                <a:gd name="T38" fmla="*/ 614 w 886"/>
                <a:gd name="T39" fmla="*/ 1431 h 351"/>
                <a:gd name="T40" fmla="*/ 645 w 886"/>
                <a:gd name="T41" fmla="*/ 1431 h 351"/>
                <a:gd name="T42" fmla="*/ 677 w 886"/>
                <a:gd name="T43" fmla="*/ 1431 h 351"/>
                <a:gd name="T44" fmla="*/ 706 w 886"/>
                <a:gd name="T45" fmla="*/ 1431 h 351"/>
                <a:gd name="T46" fmla="*/ 738 w 886"/>
                <a:gd name="T47" fmla="*/ 1423 h 351"/>
                <a:gd name="T48" fmla="*/ 770 w 886"/>
                <a:gd name="T49" fmla="*/ 1398 h 351"/>
                <a:gd name="T50" fmla="*/ 801 w 886"/>
                <a:gd name="T51" fmla="*/ 1313 h 351"/>
                <a:gd name="T52" fmla="*/ 833 w 886"/>
                <a:gd name="T53" fmla="*/ 1113 h 351"/>
                <a:gd name="T54" fmla="*/ 864 w 886"/>
                <a:gd name="T55" fmla="*/ 771 h 351"/>
                <a:gd name="T56" fmla="*/ 896 w 886"/>
                <a:gd name="T57" fmla="*/ 347 h 351"/>
                <a:gd name="T58" fmla="*/ 928 w 886"/>
                <a:gd name="T59" fmla="*/ 49 h 351"/>
                <a:gd name="T60" fmla="*/ 959 w 886"/>
                <a:gd name="T61" fmla="*/ 49 h 351"/>
                <a:gd name="T62" fmla="*/ 989 w 886"/>
                <a:gd name="T63" fmla="*/ 347 h 351"/>
                <a:gd name="T64" fmla="*/ 1020 w 886"/>
                <a:gd name="T65" fmla="*/ 771 h 351"/>
                <a:gd name="T66" fmla="*/ 1052 w 886"/>
                <a:gd name="T67" fmla="*/ 1113 h 351"/>
                <a:gd name="T68" fmla="*/ 1084 w 886"/>
                <a:gd name="T69" fmla="*/ 1313 h 351"/>
                <a:gd name="T70" fmla="*/ 1115 w 886"/>
                <a:gd name="T71" fmla="*/ 1398 h 351"/>
                <a:gd name="T72" fmla="*/ 1147 w 886"/>
                <a:gd name="T73" fmla="*/ 1423 h 351"/>
                <a:gd name="T74" fmla="*/ 1179 w 886"/>
                <a:gd name="T75" fmla="*/ 1431 h 351"/>
                <a:gd name="T76" fmla="*/ 1210 w 886"/>
                <a:gd name="T77" fmla="*/ 1431 h 351"/>
                <a:gd name="T78" fmla="*/ 1242 w 886"/>
                <a:gd name="T79" fmla="*/ 1431 h 351"/>
                <a:gd name="T80" fmla="*/ 1273 w 886"/>
                <a:gd name="T81" fmla="*/ 1431 h 351"/>
                <a:gd name="T82" fmla="*/ 1303 w 886"/>
                <a:gd name="T83" fmla="*/ 1431 h 351"/>
                <a:gd name="T84" fmla="*/ 1335 w 886"/>
                <a:gd name="T85" fmla="*/ 1431 h 351"/>
                <a:gd name="T86" fmla="*/ 1366 w 886"/>
                <a:gd name="T87" fmla="*/ 1431 h 351"/>
                <a:gd name="T88" fmla="*/ 1398 w 886"/>
                <a:gd name="T89" fmla="*/ 1431 h 351"/>
                <a:gd name="T90" fmla="*/ 1429 w 886"/>
                <a:gd name="T91" fmla="*/ 1431 h 351"/>
                <a:gd name="T92" fmla="*/ 1461 w 886"/>
                <a:gd name="T93" fmla="*/ 1431 h 351"/>
                <a:gd name="T94" fmla="*/ 1493 w 886"/>
                <a:gd name="T95" fmla="*/ 1431 h 351"/>
                <a:gd name="T96" fmla="*/ 1524 w 886"/>
                <a:gd name="T97" fmla="*/ 1431 h 351"/>
                <a:gd name="T98" fmla="*/ 1556 w 886"/>
                <a:gd name="T99" fmla="*/ 1431 h 351"/>
                <a:gd name="T100" fmla="*/ 1585 w 886"/>
                <a:gd name="T101" fmla="*/ 1431 h 351"/>
                <a:gd name="T102" fmla="*/ 1617 w 886"/>
                <a:gd name="T103" fmla="*/ 1431 h 351"/>
                <a:gd name="T104" fmla="*/ 1649 w 886"/>
                <a:gd name="T105" fmla="*/ 1431 h 351"/>
                <a:gd name="T106" fmla="*/ 1680 w 886"/>
                <a:gd name="T107" fmla="*/ 1431 h 351"/>
                <a:gd name="T108" fmla="*/ 1712 w 886"/>
                <a:gd name="T109" fmla="*/ 1431 h 351"/>
                <a:gd name="T110" fmla="*/ 1744 w 886"/>
                <a:gd name="T111" fmla="*/ 1431 h 351"/>
                <a:gd name="T112" fmla="*/ 1775 w 886"/>
                <a:gd name="T113" fmla="*/ 1431 h 351"/>
                <a:gd name="T114" fmla="*/ 1807 w 886"/>
                <a:gd name="T115" fmla="*/ 1431 h 351"/>
                <a:gd name="T116" fmla="*/ 1838 w 886"/>
                <a:gd name="T117" fmla="*/ 1431 h 351"/>
                <a:gd name="T118" fmla="*/ 1868 w 886"/>
                <a:gd name="T119" fmla="*/ 1431 h 35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886" h="351">
                  <a:moveTo>
                    <a:pt x="0" y="351"/>
                  </a:moveTo>
                  <a:lnTo>
                    <a:pt x="8" y="351"/>
                  </a:lnTo>
                  <a:lnTo>
                    <a:pt x="15" y="351"/>
                  </a:lnTo>
                  <a:lnTo>
                    <a:pt x="23" y="351"/>
                  </a:lnTo>
                  <a:lnTo>
                    <a:pt x="30" y="351"/>
                  </a:lnTo>
                  <a:lnTo>
                    <a:pt x="38" y="351"/>
                  </a:lnTo>
                  <a:lnTo>
                    <a:pt x="45" y="351"/>
                  </a:lnTo>
                  <a:lnTo>
                    <a:pt x="53" y="351"/>
                  </a:lnTo>
                  <a:lnTo>
                    <a:pt x="60" y="351"/>
                  </a:lnTo>
                  <a:lnTo>
                    <a:pt x="67" y="351"/>
                  </a:lnTo>
                  <a:lnTo>
                    <a:pt x="75" y="351"/>
                  </a:lnTo>
                  <a:lnTo>
                    <a:pt x="82" y="351"/>
                  </a:lnTo>
                  <a:lnTo>
                    <a:pt x="90" y="351"/>
                  </a:lnTo>
                  <a:lnTo>
                    <a:pt x="97" y="351"/>
                  </a:lnTo>
                  <a:lnTo>
                    <a:pt x="105" y="351"/>
                  </a:lnTo>
                  <a:lnTo>
                    <a:pt x="112" y="351"/>
                  </a:lnTo>
                  <a:lnTo>
                    <a:pt x="120" y="351"/>
                  </a:lnTo>
                  <a:lnTo>
                    <a:pt x="127" y="351"/>
                  </a:lnTo>
                  <a:lnTo>
                    <a:pt x="134" y="351"/>
                  </a:lnTo>
                  <a:lnTo>
                    <a:pt x="142" y="351"/>
                  </a:lnTo>
                  <a:lnTo>
                    <a:pt x="149" y="351"/>
                  </a:lnTo>
                  <a:lnTo>
                    <a:pt x="157" y="351"/>
                  </a:lnTo>
                  <a:lnTo>
                    <a:pt x="164" y="351"/>
                  </a:lnTo>
                  <a:lnTo>
                    <a:pt x="172" y="351"/>
                  </a:lnTo>
                  <a:lnTo>
                    <a:pt x="179" y="351"/>
                  </a:lnTo>
                  <a:lnTo>
                    <a:pt x="187" y="351"/>
                  </a:lnTo>
                  <a:lnTo>
                    <a:pt x="194" y="351"/>
                  </a:lnTo>
                  <a:lnTo>
                    <a:pt x="201" y="351"/>
                  </a:lnTo>
                  <a:lnTo>
                    <a:pt x="209" y="351"/>
                  </a:lnTo>
                  <a:lnTo>
                    <a:pt x="216" y="351"/>
                  </a:lnTo>
                  <a:lnTo>
                    <a:pt x="224" y="351"/>
                  </a:lnTo>
                  <a:lnTo>
                    <a:pt x="231" y="351"/>
                  </a:lnTo>
                  <a:lnTo>
                    <a:pt x="239" y="351"/>
                  </a:lnTo>
                  <a:lnTo>
                    <a:pt x="246" y="351"/>
                  </a:lnTo>
                  <a:lnTo>
                    <a:pt x="254" y="351"/>
                  </a:lnTo>
                  <a:lnTo>
                    <a:pt x="261" y="351"/>
                  </a:lnTo>
                  <a:lnTo>
                    <a:pt x="268" y="351"/>
                  </a:lnTo>
                  <a:lnTo>
                    <a:pt x="276" y="351"/>
                  </a:lnTo>
                  <a:lnTo>
                    <a:pt x="283" y="351"/>
                  </a:lnTo>
                  <a:lnTo>
                    <a:pt x="291" y="351"/>
                  </a:lnTo>
                  <a:lnTo>
                    <a:pt x="298" y="351"/>
                  </a:lnTo>
                  <a:lnTo>
                    <a:pt x="306" y="351"/>
                  </a:lnTo>
                  <a:lnTo>
                    <a:pt x="313" y="351"/>
                  </a:lnTo>
                  <a:lnTo>
                    <a:pt x="321" y="351"/>
                  </a:lnTo>
                  <a:lnTo>
                    <a:pt x="328" y="351"/>
                  </a:lnTo>
                  <a:lnTo>
                    <a:pt x="335" y="351"/>
                  </a:lnTo>
                  <a:lnTo>
                    <a:pt x="343" y="350"/>
                  </a:lnTo>
                  <a:lnTo>
                    <a:pt x="350" y="349"/>
                  </a:lnTo>
                  <a:lnTo>
                    <a:pt x="358" y="347"/>
                  </a:lnTo>
                  <a:lnTo>
                    <a:pt x="365" y="343"/>
                  </a:lnTo>
                  <a:lnTo>
                    <a:pt x="373" y="335"/>
                  </a:lnTo>
                  <a:lnTo>
                    <a:pt x="380" y="322"/>
                  </a:lnTo>
                  <a:lnTo>
                    <a:pt x="388" y="302"/>
                  </a:lnTo>
                  <a:lnTo>
                    <a:pt x="395" y="273"/>
                  </a:lnTo>
                  <a:lnTo>
                    <a:pt x="402" y="235"/>
                  </a:lnTo>
                  <a:lnTo>
                    <a:pt x="410" y="189"/>
                  </a:lnTo>
                  <a:lnTo>
                    <a:pt x="417" y="137"/>
                  </a:lnTo>
                  <a:lnTo>
                    <a:pt x="425" y="85"/>
                  </a:lnTo>
                  <a:lnTo>
                    <a:pt x="432" y="41"/>
                  </a:lnTo>
                  <a:lnTo>
                    <a:pt x="440" y="12"/>
                  </a:lnTo>
                  <a:lnTo>
                    <a:pt x="447" y="0"/>
                  </a:lnTo>
                  <a:lnTo>
                    <a:pt x="455" y="12"/>
                  </a:lnTo>
                  <a:lnTo>
                    <a:pt x="462" y="41"/>
                  </a:lnTo>
                  <a:lnTo>
                    <a:pt x="469" y="85"/>
                  </a:lnTo>
                  <a:lnTo>
                    <a:pt x="477" y="137"/>
                  </a:lnTo>
                  <a:lnTo>
                    <a:pt x="484" y="189"/>
                  </a:lnTo>
                  <a:lnTo>
                    <a:pt x="492" y="235"/>
                  </a:lnTo>
                  <a:lnTo>
                    <a:pt x="499" y="273"/>
                  </a:lnTo>
                  <a:lnTo>
                    <a:pt x="507" y="302"/>
                  </a:lnTo>
                  <a:lnTo>
                    <a:pt x="514" y="322"/>
                  </a:lnTo>
                  <a:lnTo>
                    <a:pt x="522" y="335"/>
                  </a:lnTo>
                  <a:lnTo>
                    <a:pt x="529" y="343"/>
                  </a:lnTo>
                  <a:lnTo>
                    <a:pt x="536" y="347"/>
                  </a:lnTo>
                  <a:lnTo>
                    <a:pt x="544" y="349"/>
                  </a:lnTo>
                  <a:lnTo>
                    <a:pt x="551" y="350"/>
                  </a:lnTo>
                  <a:lnTo>
                    <a:pt x="559" y="351"/>
                  </a:lnTo>
                  <a:lnTo>
                    <a:pt x="566" y="351"/>
                  </a:lnTo>
                  <a:lnTo>
                    <a:pt x="574" y="351"/>
                  </a:lnTo>
                  <a:lnTo>
                    <a:pt x="581" y="351"/>
                  </a:lnTo>
                  <a:lnTo>
                    <a:pt x="589" y="351"/>
                  </a:lnTo>
                  <a:lnTo>
                    <a:pt x="596" y="351"/>
                  </a:lnTo>
                  <a:lnTo>
                    <a:pt x="604" y="351"/>
                  </a:lnTo>
                  <a:lnTo>
                    <a:pt x="611" y="351"/>
                  </a:lnTo>
                  <a:lnTo>
                    <a:pt x="618" y="351"/>
                  </a:lnTo>
                  <a:lnTo>
                    <a:pt x="626" y="351"/>
                  </a:lnTo>
                  <a:lnTo>
                    <a:pt x="633" y="351"/>
                  </a:lnTo>
                  <a:lnTo>
                    <a:pt x="641" y="351"/>
                  </a:lnTo>
                  <a:lnTo>
                    <a:pt x="648" y="351"/>
                  </a:lnTo>
                  <a:lnTo>
                    <a:pt x="656" y="351"/>
                  </a:lnTo>
                  <a:lnTo>
                    <a:pt x="663" y="351"/>
                  </a:lnTo>
                  <a:lnTo>
                    <a:pt x="671" y="351"/>
                  </a:lnTo>
                  <a:lnTo>
                    <a:pt x="678" y="351"/>
                  </a:lnTo>
                  <a:lnTo>
                    <a:pt x="685" y="351"/>
                  </a:lnTo>
                  <a:lnTo>
                    <a:pt x="693" y="351"/>
                  </a:lnTo>
                  <a:lnTo>
                    <a:pt x="700" y="351"/>
                  </a:lnTo>
                  <a:lnTo>
                    <a:pt x="708" y="351"/>
                  </a:lnTo>
                  <a:lnTo>
                    <a:pt x="715" y="351"/>
                  </a:lnTo>
                  <a:lnTo>
                    <a:pt x="723" y="351"/>
                  </a:lnTo>
                  <a:lnTo>
                    <a:pt x="730" y="351"/>
                  </a:lnTo>
                  <a:lnTo>
                    <a:pt x="738" y="351"/>
                  </a:lnTo>
                  <a:lnTo>
                    <a:pt x="745" y="351"/>
                  </a:lnTo>
                  <a:lnTo>
                    <a:pt x="752" y="351"/>
                  </a:lnTo>
                  <a:lnTo>
                    <a:pt x="760" y="351"/>
                  </a:lnTo>
                  <a:lnTo>
                    <a:pt x="767" y="351"/>
                  </a:lnTo>
                  <a:lnTo>
                    <a:pt x="775" y="351"/>
                  </a:lnTo>
                  <a:lnTo>
                    <a:pt x="782" y="351"/>
                  </a:lnTo>
                  <a:lnTo>
                    <a:pt x="790" y="351"/>
                  </a:lnTo>
                  <a:lnTo>
                    <a:pt x="797" y="351"/>
                  </a:lnTo>
                  <a:lnTo>
                    <a:pt x="805" y="351"/>
                  </a:lnTo>
                  <a:lnTo>
                    <a:pt x="812" y="351"/>
                  </a:lnTo>
                  <a:lnTo>
                    <a:pt x="819" y="351"/>
                  </a:lnTo>
                  <a:lnTo>
                    <a:pt x="827" y="351"/>
                  </a:lnTo>
                  <a:lnTo>
                    <a:pt x="834" y="351"/>
                  </a:lnTo>
                  <a:lnTo>
                    <a:pt x="842" y="351"/>
                  </a:lnTo>
                  <a:lnTo>
                    <a:pt x="849" y="351"/>
                  </a:lnTo>
                  <a:lnTo>
                    <a:pt x="857" y="351"/>
                  </a:lnTo>
                  <a:lnTo>
                    <a:pt x="864" y="351"/>
                  </a:lnTo>
                  <a:lnTo>
                    <a:pt x="872" y="351"/>
                  </a:lnTo>
                  <a:lnTo>
                    <a:pt x="879" y="351"/>
                  </a:lnTo>
                  <a:lnTo>
                    <a:pt x="886" y="351"/>
                  </a:lnTo>
                </a:path>
              </a:pathLst>
            </a:custGeom>
            <a:noFill/>
            <a:ln w="50800">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260" name="Rectangle 28"/>
            <p:cNvSpPr>
              <a:spLocks noChangeArrowheads="1"/>
            </p:cNvSpPr>
            <p:nvPr/>
          </p:nvSpPr>
          <p:spPr bwMode="auto">
            <a:xfrm>
              <a:off x="819" y="1238"/>
              <a:ext cx="1868" cy="2366"/>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261" name="Rectangle 29"/>
            <p:cNvSpPr>
              <a:spLocks noChangeArrowheads="1"/>
            </p:cNvSpPr>
            <p:nvPr/>
          </p:nvSpPr>
          <p:spPr bwMode="auto">
            <a:xfrm>
              <a:off x="1105" y="1781"/>
              <a:ext cx="1022"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0">
                  <a:solidFill>
                    <a:srgbClr val="000000"/>
                  </a:solidFill>
                  <a:latin typeface="Times New Roman" pitchFamily="18" charset="0"/>
                </a:rPr>
                <a:t>Gaussian profile shape</a:t>
              </a:r>
              <a:endParaRPr lang="en-US" sz="2400"/>
            </a:p>
          </p:txBody>
        </p:sp>
      </p:grpSp>
      <p:grpSp>
        <p:nvGrpSpPr>
          <p:cNvPr id="51205" name="Group 31"/>
          <p:cNvGrpSpPr>
            <a:grpSpLocks noChangeAspect="1"/>
          </p:cNvGrpSpPr>
          <p:nvPr/>
        </p:nvGrpSpPr>
        <p:grpSpPr bwMode="auto">
          <a:xfrm>
            <a:off x="4572000" y="1524000"/>
            <a:ext cx="3886200" cy="4800600"/>
            <a:chOff x="2880" y="960"/>
            <a:chExt cx="2448" cy="3024"/>
          </a:xfrm>
        </p:grpSpPr>
        <p:sp>
          <p:nvSpPr>
            <p:cNvPr id="51206" name="AutoShape 30"/>
            <p:cNvSpPr>
              <a:spLocks noChangeAspect="1" noChangeArrowheads="1" noTextEdit="1"/>
            </p:cNvSpPr>
            <p:nvPr/>
          </p:nvSpPr>
          <p:spPr bwMode="auto">
            <a:xfrm>
              <a:off x="2880" y="960"/>
              <a:ext cx="2448" cy="3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207" name="Rectangle 32"/>
            <p:cNvSpPr>
              <a:spLocks noChangeArrowheads="1"/>
            </p:cNvSpPr>
            <p:nvPr/>
          </p:nvSpPr>
          <p:spPr bwMode="auto">
            <a:xfrm>
              <a:off x="3155" y="1275"/>
              <a:ext cx="2118" cy="22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1208" name="Rectangle 33"/>
            <p:cNvSpPr>
              <a:spLocks noChangeArrowheads="1"/>
            </p:cNvSpPr>
            <p:nvPr/>
          </p:nvSpPr>
          <p:spPr bwMode="auto">
            <a:xfrm>
              <a:off x="3980" y="3748"/>
              <a:ext cx="318"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0">
                  <a:solidFill>
                    <a:srgbClr val="000000"/>
                  </a:solidFill>
                </a:rPr>
                <a:t>Position [°2Theta]</a:t>
              </a:r>
              <a:endParaRPr lang="en-US"/>
            </a:p>
          </p:txBody>
        </p:sp>
        <p:sp>
          <p:nvSpPr>
            <p:cNvPr id="51209" name="Line 34"/>
            <p:cNvSpPr>
              <a:spLocks noChangeShapeType="1"/>
            </p:cNvSpPr>
            <p:nvPr/>
          </p:nvSpPr>
          <p:spPr bwMode="auto">
            <a:xfrm>
              <a:off x="3155" y="3559"/>
              <a:ext cx="0"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10" name="Line 35"/>
            <p:cNvSpPr>
              <a:spLocks noChangeShapeType="1"/>
            </p:cNvSpPr>
            <p:nvPr/>
          </p:nvSpPr>
          <p:spPr bwMode="auto">
            <a:xfrm>
              <a:off x="3389" y="3559"/>
              <a:ext cx="0"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11" name="Line 36"/>
            <p:cNvSpPr>
              <a:spLocks noChangeShapeType="1"/>
            </p:cNvSpPr>
            <p:nvPr/>
          </p:nvSpPr>
          <p:spPr bwMode="auto">
            <a:xfrm>
              <a:off x="3389" y="3559"/>
              <a:ext cx="0" cy="6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12" name="Rectangle 37"/>
            <p:cNvSpPr>
              <a:spLocks noChangeArrowheads="1"/>
            </p:cNvSpPr>
            <p:nvPr/>
          </p:nvSpPr>
          <p:spPr bwMode="auto">
            <a:xfrm>
              <a:off x="3368" y="3622"/>
              <a:ext cx="60"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0">
                  <a:solidFill>
                    <a:srgbClr val="000000"/>
                  </a:solidFill>
                </a:rPr>
                <a:t>42</a:t>
              </a:r>
              <a:endParaRPr lang="en-US"/>
            </a:p>
          </p:txBody>
        </p:sp>
        <p:sp>
          <p:nvSpPr>
            <p:cNvPr id="51213" name="Line 38"/>
            <p:cNvSpPr>
              <a:spLocks noChangeShapeType="1"/>
            </p:cNvSpPr>
            <p:nvPr/>
          </p:nvSpPr>
          <p:spPr bwMode="auto">
            <a:xfrm>
              <a:off x="3623" y="3559"/>
              <a:ext cx="0"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14" name="Line 39"/>
            <p:cNvSpPr>
              <a:spLocks noChangeShapeType="1"/>
            </p:cNvSpPr>
            <p:nvPr/>
          </p:nvSpPr>
          <p:spPr bwMode="auto">
            <a:xfrm>
              <a:off x="3858" y="3559"/>
              <a:ext cx="0"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15" name="Line 40"/>
            <p:cNvSpPr>
              <a:spLocks noChangeShapeType="1"/>
            </p:cNvSpPr>
            <p:nvPr/>
          </p:nvSpPr>
          <p:spPr bwMode="auto">
            <a:xfrm>
              <a:off x="3858" y="3559"/>
              <a:ext cx="0" cy="6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16" name="Rectangle 41"/>
            <p:cNvSpPr>
              <a:spLocks noChangeArrowheads="1"/>
            </p:cNvSpPr>
            <p:nvPr/>
          </p:nvSpPr>
          <p:spPr bwMode="auto">
            <a:xfrm>
              <a:off x="3836" y="3622"/>
              <a:ext cx="60"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0">
                  <a:solidFill>
                    <a:srgbClr val="000000"/>
                  </a:solidFill>
                </a:rPr>
                <a:t>44</a:t>
              </a:r>
              <a:endParaRPr lang="en-US"/>
            </a:p>
          </p:txBody>
        </p:sp>
        <p:sp>
          <p:nvSpPr>
            <p:cNvPr id="51217" name="Line 42"/>
            <p:cNvSpPr>
              <a:spLocks noChangeShapeType="1"/>
            </p:cNvSpPr>
            <p:nvPr/>
          </p:nvSpPr>
          <p:spPr bwMode="auto">
            <a:xfrm>
              <a:off x="4092" y="3559"/>
              <a:ext cx="0"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18" name="Line 43"/>
            <p:cNvSpPr>
              <a:spLocks noChangeShapeType="1"/>
            </p:cNvSpPr>
            <p:nvPr/>
          </p:nvSpPr>
          <p:spPr bwMode="auto">
            <a:xfrm>
              <a:off x="4324" y="3559"/>
              <a:ext cx="0"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19" name="Line 44"/>
            <p:cNvSpPr>
              <a:spLocks noChangeShapeType="1"/>
            </p:cNvSpPr>
            <p:nvPr/>
          </p:nvSpPr>
          <p:spPr bwMode="auto">
            <a:xfrm>
              <a:off x="4324" y="3559"/>
              <a:ext cx="0" cy="6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20" name="Rectangle 45"/>
            <p:cNvSpPr>
              <a:spLocks noChangeArrowheads="1"/>
            </p:cNvSpPr>
            <p:nvPr/>
          </p:nvSpPr>
          <p:spPr bwMode="auto">
            <a:xfrm>
              <a:off x="4302" y="3622"/>
              <a:ext cx="60"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0">
                  <a:solidFill>
                    <a:srgbClr val="000000"/>
                  </a:solidFill>
                </a:rPr>
                <a:t>46</a:t>
              </a:r>
              <a:endParaRPr lang="en-US"/>
            </a:p>
          </p:txBody>
        </p:sp>
        <p:sp>
          <p:nvSpPr>
            <p:cNvPr id="51221" name="Line 46"/>
            <p:cNvSpPr>
              <a:spLocks noChangeShapeType="1"/>
            </p:cNvSpPr>
            <p:nvPr/>
          </p:nvSpPr>
          <p:spPr bwMode="auto">
            <a:xfrm>
              <a:off x="4558" y="3559"/>
              <a:ext cx="0"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22" name="Line 47"/>
            <p:cNvSpPr>
              <a:spLocks noChangeShapeType="1"/>
            </p:cNvSpPr>
            <p:nvPr/>
          </p:nvSpPr>
          <p:spPr bwMode="auto">
            <a:xfrm>
              <a:off x="4793" y="3559"/>
              <a:ext cx="0"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23" name="Line 48"/>
            <p:cNvSpPr>
              <a:spLocks noChangeShapeType="1"/>
            </p:cNvSpPr>
            <p:nvPr/>
          </p:nvSpPr>
          <p:spPr bwMode="auto">
            <a:xfrm>
              <a:off x="4793" y="3559"/>
              <a:ext cx="0" cy="6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24" name="Rectangle 49"/>
            <p:cNvSpPr>
              <a:spLocks noChangeArrowheads="1"/>
            </p:cNvSpPr>
            <p:nvPr/>
          </p:nvSpPr>
          <p:spPr bwMode="auto">
            <a:xfrm>
              <a:off x="4771" y="3622"/>
              <a:ext cx="60"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0">
                  <a:solidFill>
                    <a:srgbClr val="000000"/>
                  </a:solidFill>
                </a:rPr>
                <a:t>48</a:t>
              </a:r>
              <a:endParaRPr lang="en-US"/>
            </a:p>
          </p:txBody>
        </p:sp>
        <p:sp>
          <p:nvSpPr>
            <p:cNvPr id="51225" name="Line 50"/>
            <p:cNvSpPr>
              <a:spLocks noChangeShapeType="1"/>
            </p:cNvSpPr>
            <p:nvPr/>
          </p:nvSpPr>
          <p:spPr bwMode="auto">
            <a:xfrm>
              <a:off x="5027" y="3559"/>
              <a:ext cx="0"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26" name="Line 51"/>
            <p:cNvSpPr>
              <a:spLocks noChangeShapeType="1"/>
            </p:cNvSpPr>
            <p:nvPr/>
          </p:nvSpPr>
          <p:spPr bwMode="auto">
            <a:xfrm>
              <a:off x="5261" y="3559"/>
              <a:ext cx="0" cy="2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27" name="Line 52"/>
            <p:cNvSpPr>
              <a:spLocks noChangeShapeType="1"/>
            </p:cNvSpPr>
            <p:nvPr/>
          </p:nvSpPr>
          <p:spPr bwMode="auto">
            <a:xfrm>
              <a:off x="5261" y="3559"/>
              <a:ext cx="0" cy="6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28" name="Rectangle 53"/>
            <p:cNvSpPr>
              <a:spLocks noChangeArrowheads="1"/>
            </p:cNvSpPr>
            <p:nvPr/>
          </p:nvSpPr>
          <p:spPr bwMode="auto">
            <a:xfrm>
              <a:off x="5240" y="3622"/>
              <a:ext cx="60"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0">
                  <a:solidFill>
                    <a:srgbClr val="000000"/>
                  </a:solidFill>
                </a:rPr>
                <a:t>50</a:t>
              </a:r>
              <a:endParaRPr lang="en-US"/>
            </a:p>
          </p:txBody>
        </p:sp>
        <p:sp>
          <p:nvSpPr>
            <p:cNvPr id="51229" name="Rectangle 54"/>
            <p:cNvSpPr>
              <a:spLocks noChangeArrowheads="1"/>
            </p:cNvSpPr>
            <p:nvPr/>
          </p:nvSpPr>
          <p:spPr bwMode="auto">
            <a:xfrm>
              <a:off x="2892" y="1196"/>
              <a:ext cx="139"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0">
                  <a:solidFill>
                    <a:srgbClr val="000000"/>
                  </a:solidFill>
                </a:rPr>
                <a:t>Counts</a:t>
              </a:r>
              <a:endParaRPr lang="en-US"/>
            </a:p>
          </p:txBody>
        </p:sp>
        <p:sp>
          <p:nvSpPr>
            <p:cNvPr id="51230" name="Line 55"/>
            <p:cNvSpPr>
              <a:spLocks noChangeShapeType="1"/>
            </p:cNvSpPr>
            <p:nvPr/>
          </p:nvSpPr>
          <p:spPr bwMode="auto">
            <a:xfrm>
              <a:off x="3131" y="3551"/>
              <a:ext cx="24"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31" name="Rectangle 56"/>
            <p:cNvSpPr>
              <a:spLocks noChangeArrowheads="1"/>
            </p:cNvSpPr>
            <p:nvPr/>
          </p:nvSpPr>
          <p:spPr bwMode="auto">
            <a:xfrm>
              <a:off x="3098" y="3515"/>
              <a:ext cx="38"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0">
                  <a:solidFill>
                    <a:srgbClr val="000000"/>
                  </a:solidFill>
                </a:rPr>
                <a:t>0</a:t>
              </a:r>
              <a:endParaRPr lang="en-US"/>
            </a:p>
          </p:txBody>
        </p:sp>
        <p:sp>
          <p:nvSpPr>
            <p:cNvPr id="51232" name="Line 57"/>
            <p:cNvSpPr>
              <a:spLocks noChangeShapeType="1"/>
            </p:cNvSpPr>
            <p:nvPr/>
          </p:nvSpPr>
          <p:spPr bwMode="auto">
            <a:xfrm>
              <a:off x="3131" y="2763"/>
              <a:ext cx="24"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33" name="Rectangle 58"/>
            <p:cNvSpPr>
              <a:spLocks noChangeArrowheads="1"/>
            </p:cNvSpPr>
            <p:nvPr/>
          </p:nvSpPr>
          <p:spPr bwMode="auto">
            <a:xfrm>
              <a:off x="3033" y="2728"/>
              <a:ext cx="100"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0">
                  <a:solidFill>
                    <a:srgbClr val="000000"/>
                  </a:solidFill>
                </a:rPr>
                <a:t>1000</a:t>
              </a:r>
              <a:endParaRPr lang="en-US"/>
            </a:p>
          </p:txBody>
        </p:sp>
        <p:sp>
          <p:nvSpPr>
            <p:cNvPr id="51234" name="Line 59"/>
            <p:cNvSpPr>
              <a:spLocks noChangeShapeType="1"/>
            </p:cNvSpPr>
            <p:nvPr/>
          </p:nvSpPr>
          <p:spPr bwMode="auto">
            <a:xfrm>
              <a:off x="3131" y="1976"/>
              <a:ext cx="24"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35" name="Rectangle 60"/>
            <p:cNvSpPr>
              <a:spLocks noChangeArrowheads="1"/>
            </p:cNvSpPr>
            <p:nvPr/>
          </p:nvSpPr>
          <p:spPr bwMode="auto">
            <a:xfrm>
              <a:off x="3033" y="1940"/>
              <a:ext cx="100"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0">
                  <a:solidFill>
                    <a:srgbClr val="000000"/>
                  </a:solidFill>
                </a:rPr>
                <a:t>2000</a:t>
              </a:r>
              <a:endParaRPr lang="en-US"/>
            </a:p>
          </p:txBody>
        </p:sp>
        <p:sp>
          <p:nvSpPr>
            <p:cNvPr id="51236" name="Freeform 61"/>
            <p:cNvSpPr>
              <a:spLocks/>
            </p:cNvSpPr>
            <p:nvPr/>
          </p:nvSpPr>
          <p:spPr bwMode="auto">
            <a:xfrm>
              <a:off x="3155" y="2220"/>
              <a:ext cx="2118" cy="1299"/>
            </a:xfrm>
            <a:custGeom>
              <a:avLst/>
              <a:gdLst>
                <a:gd name="T0" fmla="*/ 33 w 886"/>
                <a:gd name="T1" fmla="*/ 1299 h 330"/>
                <a:gd name="T2" fmla="*/ 69 w 886"/>
                <a:gd name="T3" fmla="*/ 1295 h 330"/>
                <a:gd name="T4" fmla="*/ 105 w 886"/>
                <a:gd name="T5" fmla="*/ 1295 h 330"/>
                <a:gd name="T6" fmla="*/ 141 w 886"/>
                <a:gd name="T7" fmla="*/ 1295 h 330"/>
                <a:gd name="T8" fmla="*/ 177 w 886"/>
                <a:gd name="T9" fmla="*/ 1291 h 330"/>
                <a:gd name="T10" fmla="*/ 213 w 886"/>
                <a:gd name="T11" fmla="*/ 1291 h 330"/>
                <a:gd name="T12" fmla="*/ 249 w 886"/>
                <a:gd name="T13" fmla="*/ 1287 h 330"/>
                <a:gd name="T14" fmla="*/ 284 w 886"/>
                <a:gd name="T15" fmla="*/ 1283 h 330"/>
                <a:gd name="T16" fmla="*/ 320 w 886"/>
                <a:gd name="T17" fmla="*/ 1287 h 330"/>
                <a:gd name="T18" fmla="*/ 356 w 886"/>
                <a:gd name="T19" fmla="*/ 1283 h 330"/>
                <a:gd name="T20" fmla="*/ 392 w 886"/>
                <a:gd name="T21" fmla="*/ 1279 h 330"/>
                <a:gd name="T22" fmla="*/ 428 w 886"/>
                <a:gd name="T23" fmla="*/ 1275 h 330"/>
                <a:gd name="T24" fmla="*/ 464 w 886"/>
                <a:gd name="T25" fmla="*/ 1268 h 330"/>
                <a:gd name="T26" fmla="*/ 500 w 886"/>
                <a:gd name="T27" fmla="*/ 1264 h 330"/>
                <a:gd name="T28" fmla="*/ 535 w 886"/>
                <a:gd name="T29" fmla="*/ 1256 h 330"/>
                <a:gd name="T30" fmla="*/ 571 w 886"/>
                <a:gd name="T31" fmla="*/ 1244 h 330"/>
                <a:gd name="T32" fmla="*/ 607 w 886"/>
                <a:gd name="T33" fmla="*/ 1236 h 330"/>
                <a:gd name="T34" fmla="*/ 643 w 886"/>
                <a:gd name="T35" fmla="*/ 1220 h 330"/>
                <a:gd name="T36" fmla="*/ 679 w 886"/>
                <a:gd name="T37" fmla="*/ 1205 h 330"/>
                <a:gd name="T38" fmla="*/ 715 w 886"/>
                <a:gd name="T39" fmla="*/ 1181 h 330"/>
                <a:gd name="T40" fmla="*/ 748 w 886"/>
                <a:gd name="T41" fmla="*/ 1153 h 330"/>
                <a:gd name="T42" fmla="*/ 784 w 886"/>
                <a:gd name="T43" fmla="*/ 1118 h 330"/>
                <a:gd name="T44" fmla="*/ 820 w 886"/>
                <a:gd name="T45" fmla="*/ 1071 h 330"/>
                <a:gd name="T46" fmla="*/ 853 w 886"/>
                <a:gd name="T47" fmla="*/ 1008 h 330"/>
                <a:gd name="T48" fmla="*/ 889 w 886"/>
                <a:gd name="T49" fmla="*/ 917 h 330"/>
                <a:gd name="T50" fmla="*/ 925 w 886"/>
                <a:gd name="T51" fmla="*/ 795 h 330"/>
                <a:gd name="T52" fmla="*/ 959 w 886"/>
                <a:gd name="T53" fmla="*/ 630 h 330"/>
                <a:gd name="T54" fmla="*/ 994 w 886"/>
                <a:gd name="T55" fmla="*/ 417 h 330"/>
                <a:gd name="T56" fmla="*/ 1030 w 886"/>
                <a:gd name="T57" fmla="*/ 185 h 330"/>
                <a:gd name="T58" fmla="*/ 1064 w 886"/>
                <a:gd name="T59" fmla="*/ 24 h 330"/>
                <a:gd name="T60" fmla="*/ 1100 w 886"/>
                <a:gd name="T61" fmla="*/ 28 h 330"/>
                <a:gd name="T62" fmla="*/ 1135 w 886"/>
                <a:gd name="T63" fmla="*/ 197 h 330"/>
                <a:gd name="T64" fmla="*/ 1169 w 886"/>
                <a:gd name="T65" fmla="*/ 429 h 330"/>
                <a:gd name="T66" fmla="*/ 1205 w 886"/>
                <a:gd name="T67" fmla="*/ 642 h 330"/>
                <a:gd name="T68" fmla="*/ 1241 w 886"/>
                <a:gd name="T69" fmla="*/ 803 h 330"/>
                <a:gd name="T70" fmla="*/ 1274 w 886"/>
                <a:gd name="T71" fmla="*/ 925 h 330"/>
                <a:gd name="T72" fmla="*/ 1310 w 886"/>
                <a:gd name="T73" fmla="*/ 1008 h 330"/>
                <a:gd name="T74" fmla="*/ 1346 w 886"/>
                <a:gd name="T75" fmla="*/ 1071 h 330"/>
                <a:gd name="T76" fmla="*/ 1379 w 886"/>
                <a:gd name="T77" fmla="*/ 1118 h 330"/>
                <a:gd name="T78" fmla="*/ 1415 w 886"/>
                <a:gd name="T79" fmla="*/ 1153 h 330"/>
                <a:gd name="T80" fmla="*/ 1451 w 886"/>
                <a:gd name="T81" fmla="*/ 1181 h 330"/>
                <a:gd name="T82" fmla="*/ 1485 w 886"/>
                <a:gd name="T83" fmla="*/ 1205 h 330"/>
                <a:gd name="T84" fmla="*/ 1520 w 886"/>
                <a:gd name="T85" fmla="*/ 1220 h 330"/>
                <a:gd name="T86" fmla="*/ 1556 w 886"/>
                <a:gd name="T87" fmla="*/ 1232 h 330"/>
                <a:gd name="T88" fmla="*/ 1590 w 886"/>
                <a:gd name="T89" fmla="*/ 1244 h 330"/>
                <a:gd name="T90" fmla="*/ 1626 w 886"/>
                <a:gd name="T91" fmla="*/ 1252 h 330"/>
                <a:gd name="T92" fmla="*/ 1661 w 886"/>
                <a:gd name="T93" fmla="*/ 1260 h 330"/>
                <a:gd name="T94" fmla="*/ 1697 w 886"/>
                <a:gd name="T95" fmla="*/ 1268 h 330"/>
                <a:gd name="T96" fmla="*/ 1733 w 886"/>
                <a:gd name="T97" fmla="*/ 1271 h 330"/>
                <a:gd name="T98" fmla="*/ 1769 w 886"/>
                <a:gd name="T99" fmla="*/ 1275 h 330"/>
                <a:gd name="T100" fmla="*/ 1805 w 886"/>
                <a:gd name="T101" fmla="*/ 1283 h 330"/>
                <a:gd name="T102" fmla="*/ 1841 w 886"/>
                <a:gd name="T103" fmla="*/ 1283 h 330"/>
                <a:gd name="T104" fmla="*/ 1877 w 886"/>
                <a:gd name="T105" fmla="*/ 1287 h 330"/>
                <a:gd name="T106" fmla="*/ 1912 w 886"/>
                <a:gd name="T107" fmla="*/ 1291 h 330"/>
                <a:gd name="T108" fmla="*/ 1948 w 886"/>
                <a:gd name="T109" fmla="*/ 1291 h 330"/>
                <a:gd name="T110" fmla="*/ 1984 w 886"/>
                <a:gd name="T111" fmla="*/ 1295 h 330"/>
                <a:gd name="T112" fmla="*/ 2020 w 886"/>
                <a:gd name="T113" fmla="*/ 1295 h 330"/>
                <a:gd name="T114" fmla="*/ 2056 w 886"/>
                <a:gd name="T115" fmla="*/ 1299 h 330"/>
                <a:gd name="T116" fmla="*/ 2092 w 886"/>
                <a:gd name="T117" fmla="*/ 1299 h 33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886" h="330">
                  <a:moveTo>
                    <a:pt x="0" y="330"/>
                  </a:moveTo>
                  <a:lnTo>
                    <a:pt x="1" y="330"/>
                  </a:lnTo>
                  <a:lnTo>
                    <a:pt x="2" y="330"/>
                  </a:lnTo>
                  <a:lnTo>
                    <a:pt x="3" y="330"/>
                  </a:lnTo>
                  <a:lnTo>
                    <a:pt x="4" y="330"/>
                  </a:lnTo>
                  <a:lnTo>
                    <a:pt x="5" y="330"/>
                  </a:lnTo>
                  <a:lnTo>
                    <a:pt x="6" y="330"/>
                  </a:lnTo>
                  <a:lnTo>
                    <a:pt x="7" y="330"/>
                  </a:lnTo>
                  <a:lnTo>
                    <a:pt x="8" y="330"/>
                  </a:lnTo>
                  <a:lnTo>
                    <a:pt x="9" y="330"/>
                  </a:lnTo>
                  <a:lnTo>
                    <a:pt x="10" y="330"/>
                  </a:lnTo>
                  <a:lnTo>
                    <a:pt x="11" y="330"/>
                  </a:lnTo>
                  <a:lnTo>
                    <a:pt x="12" y="330"/>
                  </a:lnTo>
                  <a:lnTo>
                    <a:pt x="13" y="330"/>
                  </a:lnTo>
                  <a:lnTo>
                    <a:pt x="14" y="330"/>
                  </a:lnTo>
                  <a:lnTo>
                    <a:pt x="15" y="330"/>
                  </a:lnTo>
                  <a:lnTo>
                    <a:pt x="16" y="329"/>
                  </a:lnTo>
                  <a:lnTo>
                    <a:pt x="17" y="329"/>
                  </a:lnTo>
                  <a:lnTo>
                    <a:pt x="18" y="329"/>
                  </a:lnTo>
                  <a:lnTo>
                    <a:pt x="19" y="329"/>
                  </a:lnTo>
                  <a:lnTo>
                    <a:pt x="20" y="329"/>
                  </a:lnTo>
                  <a:lnTo>
                    <a:pt x="21" y="329"/>
                  </a:lnTo>
                  <a:lnTo>
                    <a:pt x="22" y="329"/>
                  </a:lnTo>
                  <a:lnTo>
                    <a:pt x="23" y="329"/>
                  </a:lnTo>
                  <a:lnTo>
                    <a:pt x="24" y="329"/>
                  </a:lnTo>
                  <a:lnTo>
                    <a:pt x="25" y="329"/>
                  </a:lnTo>
                  <a:lnTo>
                    <a:pt x="26" y="329"/>
                  </a:lnTo>
                  <a:lnTo>
                    <a:pt x="27" y="329"/>
                  </a:lnTo>
                  <a:lnTo>
                    <a:pt x="28" y="329"/>
                  </a:lnTo>
                  <a:lnTo>
                    <a:pt x="29" y="329"/>
                  </a:lnTo>
                  <a:lnTo>
                    <a:pt x="30" y="329"/>
                  </a:lnTo>
                  <a:lnTo>
                    <a:pt x="31" y="329"/>
                  </a:lnTo>
                  <a:lnTo>
                    <a:pt x="32" y="329"/>
                  </a:lnTo>
                  <a:lnTo>
                    <a:pt x="33" y="329"/>
                  </a:lnTo>
                  <a:lnTo>
                    <a:pt x="34" y="329"/>
                  </a:lnTo>
                  <a:lnTo>
                    <a:pt x="35" y="329"/>
                  </a:lnTo>
                  <a:lnTo>
                    <a:pt x="36" y="329"/>
                  </a:lnTo>
                  <a:lnTo>
                    <a:pt x="37" y="329"/>
                  </a:lnTo>
                  <a:lnTo>
                    <a:pt x="38" y="329"/>
                  </a:lnTo>
                  <a:lnTo>
                    <a:pt x="39" y="329"/>
                  </a:lnTo>
                  <a:lnTo>
                    <a:pt x="40" y="329"/>
                  </a:lnTo>
                  <a:lnTo>
                    <a:pt x="41" y="329"/>
                  </a:lnTo>
                  <a:lnTo>
                    <a:pt x="42" y="329"/>
                  </a:lnTo>
                  <a:lnTo>
                    <a:pt x="43" y="329"/>
                  </a:lnTo>
                  <a:lnTo>
                    <a:pt x="44" y="329"/>
                  </a:lnTo>
                  <a:lnTo>
                    <a:pt x="45" y="329"/>
                  </a:lnTo>
                  <a:lnTo>
                    <a:pt x="46" y="329"/>
                  </a:lnTo>
                  <a:lnTo>
                    <a:pt x="47" y="329"/>
                  </a:lnTo>
                  <a:lnTo>
                    <a:pt x="48" y="329"/>
                  </a:lnTo>
                  <a:lnTo>
                    <a:pt x="49" y="329"/>
                  </a:lnTo>
                  <a:lnTo>
                    <a:pt x="50" y="329"/>
                  </a:lnTo>
                  <a:lnTo>
                    <a:pt x="51" y="329"/>
                  </a:lnTo>
                  <a:lnTo>
                    <a:pt x="52" y="329"/>
                  </a:lnTo>
                  <a:lnTo>
                    <a:pt x="53" y="329"/>
                  </a:lnTo>
                  <a:lnTo>
                    <a:pt x="54" y="329"/>
                  </a:lnTo>
                  <a:lnTo>
                    <a:pt x="55" y="329"/>
                  </a:lnTo>
                  <a:lnTo>
                    <a:pt x="56" y="329"/>
                  </a:lnTo>
                  <a:lnTo>
                    <a:pt x="57" y="329"/>
                  </a:lnTo>
                  <a:lnTo>
                    <a:pt x="58" y="329"/>
                  </a:lnTo>
                  <a:lnTo>
                    <a:pt x="59" y="329"/>
                  </a:lnTo>
                  <a:lnTo>
                    <a:pt x="60" y="329"/>
                  </a:lnTo>
                  <a:lnTo>
                    <a:pt x="61" y="328"/>
                  </a:lnTo>
                  <a:lnTo>
                    <a:pt x="62" y="328"/>
                  </a:lnTo>
                  <a:lnTo>
                    <a:pt x="63" y="328"/>
                  </a:lnTo>
                  <a:lnTo>
                    <a:pt x="64" y="328"/>
                  </a:lnTo>
                  <a:lnTo>
                    <a:pt x="65" y="328"/>
                  </a:lnTo>
                  <a:lnTo>
                    <a:pt x="66" y="328"/>
                  </a:lnTo>
                  <a:lnTo>
                    <a:pt x="67" y="328"/>
                  </a:lnTo>
                  <a:lnTo>
                    <a:pt x="68" y="328"/>
                  </a:lnTo>
                  <a:lnTo>
                    <a:pt x="69" y="328"/>
                  </a:lnTo>
                  <a:lnTo>
                    <a:pt x="70" y="328"/>
                  </a:lnTo>
                  <a:lnTo>
                    <a:pt x="71" y="328"/>
                  </a:lnTo>
                  <a:lnTo>
                    <a:pt x="72" y="328"/>
                  </a:lnTo>
                  <a:lnTo>
                    <a:pt x="73" y="328"/>
                  </a:lnTo>
                  <a:lnTo>
                    <a:pt x="74" y="328"/>
                  </a:lnTo>
                  <a:lnTo>
                    <a:pt x="75" y="328"/>
                  </a:lnTo>
                  <a:lnTo>
                    <a:pt x="76" y="328"/>
                  </a:lnTo>
                  <a:lnTo>
                    <a:pt x="77" y="328"/>
                  </a:lnTo>
                  <a:lnTo>
                    <a:pt x="78" y="328"/>
                  </a:lnTo>
                  <a:lnTo>
                    <a:pt x="79" y="328"/>
                  </a:lnTo>
                  <a:lnTo>
                    <a:pt x="80" y="328"/>
                  </a:lnTo>
                  <a:lnTo>
                    <a:pt x="81" y="328"/>
                  </a:lnTo>
                  <a:lnTo>
                    <a:pt x="82" y="328"/>
                  </a:lnTo>
                  <a:lnTo>
                    <a:pt x="83" y="328"/>
                  </a:lnTo>
                  <a:lnTo>
                    <a:pt x="84" y="328"/>
                  </a:lnTo>
                  <a:lnTo>
                    <a:pt x="85" y="328"/>
                  </a:lnTo>
                  <a:lnTo>
                    <a:pt x="86" y="328"/>
                  </a:lnTo>
                  <a:lnTo>
                    <a:pt x="87" y="328"/>
                  </a:lnTo>
                  <a:lnTo>
                    <a:pt x="88" y="328"/>
                  </a:lnTo>
                  <a:lnTo>
                    <a:pt x="89" y="328"/>
                  </a:lnTo>
                  <a:lnTo>
                    <a:pt x="90" y="328"/>
                  </a:lnTo>
                  <a:lnTo>
                    <a:pt x="91" y="328"/>
                  </a:lnTo>
                  <a:lnTo>
                    <a:pt x="92" y="327"/>
                  </a:lnTo>
                  <a:lnTo>
                    <a:pt x="93" y="327"/>
                  </a:lnTo>
                  <a:lnTo>
                    <a:pt x="94" y="327"/>
                  </a:lnTo>
                  <a:lnTo>
                    <a:pt x="95" y="327"/>
                  </a:lnTo>
                  <a:lnTo>
                    <a:pt x="96" y="327"/>
                  </a:lnTo>
                  <a:lnTo>
                    <a:pt x="97" y="327"/>
                  </a:lnTo>
                  <a:lnTo>
                    <a:pt x="98" y="327"/>
                  </a:lnTo>
                  <a:lnTo>
                    <a:pt x="99" y="327"/>
                  </a:lnTo>
                  <a:lnTo>
                    <a:pt x="100" y="327"/>
                  </a:lnTo>
                  <a:lnTo>
                    <a:pt x="101" y="327"/>
                  </a:lnTo>
                  <a:lnTo>
                    <a:pt x="102" y="327"/>
                  </a:lnTo>
                  <a:lnTo>
                    <a:pt x="103" y="327"/>
                  </a:lnTo>
                  <a:lnTo>
                    <a:pt x="104" y="327"/>
                  </a:lnTo>
                  <a:lnTo>
                    <a:pt x="105" y="327"/>
                  </a:lnTo>
                  <a:lnTo>
                    <a:pt x="106" y="327"/>
                  </a:lnTo>
                  <a:lnTo>
                    <a:pt x="107" y="327"/>
                  </a:lnTo>
                  <a:lnTo>
                    <a:pt x="108" y="327"/>
                  </a:lnTo>
                  <a:lnTo>
                    <a:pt x="109" y="327"/>
                  </a:lnTo>
                  <a:lnTo>
                    <a:pt x="110" y="327"/>
                  </a:lnTo>
                  <a:lnTo>
                    <a:pt x="111" y="327"/>
                  </a:lnTo>
                  <a:lnTo>
                    <a:pt x="112" y="327"/>
                  </a:lnTo>
                  <a:lnTo>
                    <a:pt x="113" y="327"/>
                  </a:lnTo>
                  <a:lnTo>
                    <a:pt x="114" y="327"/>
                  </a:lnTo>
                  <a:lnTo>
                    <a:pt x="115" y="327"/>
                  </a:lnTo>
                  <a:lnTo>
                    <a:pt x="116" y="327"/>
                  </a:lnTo>
                  <a:lnTo>
                    <a:pt x="117" y="327"/>
                  </a:lnTo>
                  <a:lnTo>
                    <a:pt x="118" y="326"/>
                  </a:lnTo>
                  <a:lnTo>
                    <a:pt x="119" y="326"/>
                  </a:lnTo>
                  <a:lnTo>
                    <a:pt x="120" y="326"/>
                  </a:lnTo>
                  <a:lnTo>
                    <a:pt x="121" y="326"/>
                  </a:lnTo>
                  <a:lnTo>
                    <a:pt x="122" y="326"/>
                  </a:lnTo>
                  <a:lnTo>
                    <a:pt x="123" y="326"/>
                  </a:lnTo>
                  <a:lnTo>
                    <a:pt x="124" y="326"/>
                  </a:lnTo>
                  <a:lnTo>
                    <a:pt x="125" y="326"/>
                  </a:lnTo>
                  <a:lnTo>
                    <a:pt x="126" y="326"/>
                  </a:lnTo>
                  <a:lnTo>
                    <a:pt x="127" y="327"/>
                  </a:lnTo>
                  <a:lnTo>
                    <a:pt x="128" y="327"/>
                  </a:lnTo>
                  <a:lnTo>
                    <a:pt x="129" y="327"/>
                  </a:lnTo>
                  <a:lnTo>
                    <a:pt x="130" y="327"/>
                  </a:lnTo>
                  <a:lnTo>
                    <a:pt x="131" y="327"/>
                  </a:lnTo>
                  <a:lnTo>
                    <a:pt x="132" y="327"/>
                  </a:lnTo>
                  <a:lnTo>
                    <a:pt x="133" y="327"/>
                  </a:lnTo>
                  <a:lnTo>
                    <a:pt x="134" y="327"/>
                  </a:lnTo>
                  <a:lnTo>
                    <a:pt x="135" y="327"/>
                  </a:lnTo>
                  <a:lnTo>
                    <a:pt x="136" y="327"/>
                  </a:lnTo>
                  <a:lnTo>
                    <a:pt x="137" y="327"/>
                  </a:lnTo>
                  <a:lnTo>
                    <a:pt x="138" y="327"/>
                  </a:lnTo>
                  <a:lnTo>
                    <a:pt x="139" y="327"/>
                  </a:lnTo>
                  <a:lnTo>
                    <a:pt x="140" y="327"/>
                  </a:lnTo>
                  <a:lnTo>
                    <a:pt x="141" y="327"/>
                  </a:lnTo>
                  <a:lnTo>
                    <a:pt x="142" y="327"/>
                  </a:lnTo>
                  <a:lnTo>
                    <a:pt x="143" y="327"/>
                  </a:lnTo>
                  <a:lnTo>
                    <a:pt x="144" y="326"/>
                  </a:lnTo>
                  <a:lnTo>
                    <a:pt x="145" y="326"/>
                  </a:lnTo>
                  <a:lnTo>
                    <a:pt x="146" y="326"/>
                  </a:lnTo>
                  <a:lnTo>
                    <a:pt x="147" y="326"/>
                  </a:lnTo>
                  <a:lnTo>
                    <a:pt x="148" y="326"/>
                  </a:lnTo>
                  <a:lnTo>
                    <a:pt x="149" y="326"/>
                  </a:lnTo>
                  <a:lnTo>
                    <a:pt x="150" y="326"/>
                  </a:lnTo>
                  <a:lnTo>
                    <a:pt x="151" y="326"/>
                  </a:lnTo>
                  <a:lnTo>
                    <a:pt x="152" y="326"/>
                  </a:lnTo>
                  <a:lnTo>
                    <a:pt x="153" y="326"/>
                  </a:lnTo>
                  <a:lnTo>
                    <a:pt x="154" y="326"/>
                  </a:lnTo>
                  <a:lnTo>
                    <a:pt x="155" y="326"/>
                  </a:lnTo>
                  <a:lnTo>
                    <a:pt x="156" y="326"/>
                  </a:lnTo>
                  <a:lnTo>
                    <a:pt x="157" y="326"/>
                  </a:lnTo>
                  <a:lnTo>
                    <a:pt x="158" y="326"/>
                  </a:lnTo>
                  <a:lnTo>
                    <a:pt x="159" y="326"/>
                  </a:lnTo>
                  <a:lnTo>
                    <a:pt x="160" y="325"/>
                  </a:lnTo>
                  <a:lnTo>
                    <a:pt x="161" y="325"/>
                  </a:lnTo>
                  <a:lnTo>
                    <a:pt x="162" y="325"/>
                  </a:lnTo>
                  <a:lnTo>
                    <a:pt x="163" y="325"/>
                  </a:lnTo>
                  <a:lnTo>
                    <a:pt x="164" y="325"/>
                  </a:lnTo>
                  <a:lnTo>
                    <a:pt x="165" y="325"/>
                  </a:lnTo>
                  <a:lnTo>
                    <a:pt x="166" y="325"/>
                  </a:lnTo>
                  <a:lnTo>
                    <a:pt x="167" y="325"/>
                  </a:lnTo>
                  <a:lnTo>
                    <a:pt x="168" y="325"/>
                  </a:lnTo>
                  <a:lnTo>
                    <a:pt x="169" y="325"/>
                  </a:lnTo>
                  <a:lnTo>
                    <a:pt x="170" y="325"/>
                  </a:lnTo>
                  <a:lnTo>
                    <a:pt x="171" y="325"/>
                  </a:lnTo>
                  <a:lnTo>
                    <a:pt x="172" y="325"/>
                  </a:lnTo>
                  <a:lnTo>
                    <a:pt x="173" y="324"/>
                  </a:lnTo>
                  <a:lnTo>
                    <a:pt x="174" y="324"/>
                  </a:lnTo>
                  <a:lnTo>
                    <a:pt x="175" y="324"/>
                  </a:lnTo>
                  <a:lnTo>
                    <a:pt x="176" y="324"/>
                  </a:lnTo>
                  <a:lnTo>
                    <a:pt x="177" y="324"/>
                  </a:lnTo>
                  <a:lnTo>
                    <a:pt x="178" y="324"/>
                  </a:lnTo>
                  <a:lnTo>
                    <a:pt x="179" y="324"/>
                  </a:lnTo>
                  <a:lnTo>
                    <a:pt x="180" y="324"/>
                  </a:lnTo>
                  <a:lnTo>
                    <a:pt x="181" y="324"/>
                  </a:lnTo>
                  <a:lnTo>
                    <a:pt x="182" y="324"/>
                  </a:lnTo>
                  <a:lnTo>
                    <a:pt x="183" y="324"/>
                  </a:lnTo>
                  <a:lnTo>
                    <a:pt x="184" y="323"/>
                  </a:lnTo>
                  <a:lnTo>
                    <a:pt x="185" y="323"/>
                  </a:lnTo>
                  <a:lnTo>
                    <a:pt x="186" y="323"/>
                  </a:lnTo>
                  <a:lnTo>
                    <a:pt x="187" y="323"/>
                  </a:lnTo>
                  <a:lnTo>
                    <a:pt x="188" y="323"/>
                  </a:lnTo>
                  <a:lnTo>
                    <a:pt x="189" y="323"/>
                  </a:lnTo>
                  <a:lnTo>
                    <a:pt x="190" y="323"/>
                  </a:lnTo>
                  <a:lnTo>
                    <a:pt x="191" y="323"/>
                  </a:lnTo>
                  <a:lnTo>
                    <a:pt x="192" y="323"/>
                  </a:lnTo>
                  <a:lnTo>
                    <a:pt x="193" y="323"/>
                  </a:lnTo>
                  <a:lnTo>
                    <a:pt x="194" y="322"/>
                  </a:lnTo>
                  <a:lnTo>
                    <a:pt x="195" y="322"/>
                  </a:lnTo>
                  <a:lnTo>
                    <a:pt x="196" y="322"/>
                  </a:lnTo>
                  <a:lnTo>
                    <a:pt x="197" y="322"/>
                  </a:lnTo>
                  <a:lnTo>
                    <a:pt x="198" y="322"/>
                  </a:lnTo>
                  <a:lnTo>
                    <a:pt x="199" y="322"/>
                  </a:lnTo>
                  <a:lnTo>
                    <a:pt x="200" y="322"/>
                  </a:lnTo>
                  <a:lnTo>
                    <a:pt x="201" y="322"/>
                  </a:lnTo>
                  <a:lnTo>
                    <a:pt x="202" y="322"/>
                  </a:lnTo>
                  <a:lnTo>
                    <a:pt x="203" y="322"/>
                  </a:lnTo>
                  <a:lnTo>
                    <a:pt x="204" y="321"/>
                  </a:lnTo>
                  <a:lnTo>
                    <a:pt x="205" y="321"/>
                  </a:lnTo>
                  <a:lnTo>
                    <a:pt x="206" y="321"/>
                  </a:lnTo>
                  <a:lnTo>
                    <a:pt x="207" y="321"/>
                  </a:lnTo>
                  <a:lnTo>
                    <a:pt x="208" y="321"/>
                  </a:lnTo>
                  <a:lnTo>
                    <a:pt x="209" y="321"/>
                  </a:lnTo>
                  <a:lnTo>
                    <a:pt x="210" y="321"/>
                  </a:lnTo>
                  <a:lnTo>
                    <a:pt x="211" y="321"/>
                  </a:lnTo>
                  <a:lnTo>
                    <a:pt x="212" y="321"/>
                  </a:lnTo>
                  <a:lnTo>
                    <a:pt x="213" y="320"/>
                  </a:lnTo>
                  <a:lnTo>
                    <a:pt x="214" y="320"/>
                  </a:lnTo>
                  <a:lnTo>
                    <a:pt x="215" y="320"/>
                  </a:lnTo>
                  <a:lnTo>
                    <a:pt x="216" y="320"/>
                  </a:lnTo>
                  <a:lnTo>
                    <a:pt x="217" y="320"/>
                  </a:lnTo>
                  <a:lnTo>
                    <a:pt x="218" y="320"/>
                  </a:lnTo>
                  <a:lnTo>
                    <a:pt x="219" y="319"/>
                  </a:lnTo>
                  <a:lnTo>
                    <a:pt x="220" y="319"/>
                  </a:lnTo>
                  <a:lnTo>
                    <a:pt x="221" y="319"/>
                  </a:lnTo>
                  <a:lnTo>
                    <a:pt x="222" y="319"/>
                  </a:lnTo>
                  <a:lnTo>
                    <a:pt x="223" y="319"/>
                  </a:lnTo>
                  <a:lnTo>
                    <a:pt x="224" y="319"/>
                  </a:lnTo>
                  <a:lnTo>
                    <a:pt x="225" y="319"/>
                  </a:lnTo>
                  <a:lnTo>
                    <a:pt x="226" y="319"/>
                  </a:lnTo>
                  <a:lnTo>
                    <a:pt x="227" y="318"/>
                  </a:lnTo>
                  <a:lnTo>
                    <a:pt x="228" y="318"/>
                  </a:lnTo>
                  <a:lnTo>
                    <a:pt x="229" y="318"/>
                  </a:lnTo>
                  <a:lnTo>
                    <a:pt x="230" y="318"/>
                  </a:lnTo>
                  <a:lnTo>
                    <a:pt x="231" y="318"/>
                  </a:lnTo>
                  <a:lnTo>
                    <a:pt x="232" y="318"/>
                  </a:lnTo>
                  <a:lnTo>
                    <a:pt x="233" y="317"/>
                  </a:lnTo>
                  <a:lnTo>
                    <a:pt x="234" y="317"/>
                  </a:lnTo>
                  <a:lnTo>
                    <a:pt x="235" y="317"/>
                  </a:lnTo>
                  <a:lnTo>
                    <a:pt x="236" y="317"/>
                  </a:lnTo>
                  <a:lnTo>
                    <a:pt x="237" y="317"/>
                  </a:lnTo>
                  <a:lnTo>
                    <a:pt x="238" y="317"/>
                  </a:lnTo>
                  <a:lnTo>
                    <a:pt x="239" y="316"/>
                  </a:lnTo>
                  <a:lnTo>
                    <a:pt x="240" y="316"/>
                  </a:lnTo>
                  <a:lnTo>
                    <a:pt x="241" y="316"/>
                  </a:lnTo>
                  <a:lnTo>
                    <a:pt x="242" y="316"/>
                  </a:lnTo>
                  <a:lnTo>
                    <a:pt x="243" y="316"/>
                  </a:lnTo>
                  <a:lnTo>
                    <a:pt x="244" y="316"/>
                  </a:lnTo>
                  <a:lnTo>
                    <a:pt x="245" y="315"/>
                  </a:lnTo>
                  <a:lnTo>
                    <a:pt x="246" y="315"/>
                  </a:lnTo>
                  <a:lnTo>
                    <a:pt x="247" y="315"/>
                  </a:lnTo>
                  <a:lnTo>
                    <a:pt x="248" y="315"/>
                  </a:lnTo>
                  <a:lnTo>
                    <a:pt x="249" y="315"/>
                  </a:lnTo>
                  <a:lnTo>
                    <a:pt x="250" y="314"/>
                  </a:lnTo>
                  <a:lnTo>
                    <a:pt x="251" y="314"/>
                  </a:lnTo>
                  <a:lnTo>
                    <a:pt x="252" y="314"/>
                  </a:lnTo>
                  <a:lnTo>
                    <a:pt x="253" y="314"/>
                  </a:lnTo>
                  <a:lnTo>
                    <a:pt x="254" y="314"/>
                  </a:lnTo>
                  <a:lnTo>
                    <a:pt x="255" y="313"/>
                  </a:lnTo>
                  <a:lnTo>
                    <a:pt x="256" y="313"/>
                  </a:lnTo>
                  <a:lnTo>
                    <a:pt x="257" y="313"/>
                  </a:lnTo>
                  <a:lnTo>
                    <a:pt x="258" y="313"/>
                  </a:lnTo>
                  <a:lnTo>
                    <a:pt x="259" y="313"/>
                  </a:lnTo>
                  <a:lnTo>
                    <a:pt x="260" y="312"/>
                  </a:lnTo>
                  <a:lnTo>
                    <a:pt x="261" y="312"/>
                  </a:lnTo>
                  <a:lnTo>
                    <a:pt x="262" y="312"/>
                  </a:lnTo>
                  <a:lnTo>
                    <a:pt x="263" y="311"/>
                  </a:lnTo>
                  <a:lnTo>
                    <a:pt x="264" y="311"/>
                  </a:lnTo>
                  <a:lnTo>
                    <a:pt x="265" y="311"/>
                  </a:lnTo>
                  <a:lnTo>
                    <a:pt x="266" y="311"/>
                  </a:lnTo>
                  <a:lnTo>
                    <a:pt x="267" y="310"/>
                  </a:lnTo>
                  <a:lnTo>
                    <a:pt x="268" y="310"/>
                  </a:lnTo>
                  <a:lnTo>
                    <a:pt x="269" y="310"/>
                  </a:lnTo>
                  <a:lnTo>
                    <a:pt x="270" y="310"/>
                  </a:lnTo>
                  <a:lnTo>
                    <a:pt x="271" y="309"/>
                  </a:lnTo>
                  <a:lnTo>
                    <a:pt x="272" y="309"/>
                  </a:lnTo>
                  <a:lnTo>
                    <a:pt x="273" y="309"/>
                  </a:lnTo>
                  <a:lnTo>
                    <a:pt x="274" y="309"/>
                  </a:lnTo>
                  <a:lnTo>
                    <a:pt x="275" y="308"/>
                  </a:lnTo>
                  <a:lnTo>
                    <a:pt x="276" y="308"/>
                  </a:lnTo>
                  <a:lnTo>
                    <a:pt x="277" y="308"/>
                  </a:lnTo>
                  <a:lnTo>
                    <a:pt x="278" y="307"/>
                  </a:lnTo>
                  <a:lnTo>
                    <a:pt x="279" y="307"/>
                  </a:lnTo>
                  <a:lnTo>
                    <a:pt x="280" y="307"/>
                  </a:lnTo>
                  <a:lnTo>
                    <a:pt x="281" y="307"/>
                  </a:lnTo>
                  <a:lnTo>
                    <a:pt x="282" y="306"/>
                  </a:lnTo>
                  <a:lnTo>
                    <a:pt x="283" y="306"/>
                  </a:lnTo>
                  <a:lnTo>
                    <a:pt x="284" y="306"/>
                  </a:lnTo>
                  <a:lnTo>
                    <a:pt x="285" y="305"/>
                  </a:lnTo>
                  <a:lnTo>
                    <a:pt x="286" y="305"/>
                  </a:lnTo>
                  <a:lnTo>
                    <a:pt x="287" y="305"/>
                  </a:lnTo>
                  <a:lnTo>
                    <a:pt x="288" y="304"/>
                  </a:lnTo>
                  <a:lnTo>
                    <a:pt x="289" y="304"/>
                  </a:lnTo>
                  <a:lnTo>
                    <a:pt x="290" y="304"/>
                  </a:lnTo>
                  <a:lnTo>
                    <a:pt x="291" y="303"/>
                  </a:lnTo>
                  <a:lnTo>
                    <a:pt x="292" y="303"/>
                  </a:lnTo>
                  <a:lnTo>
                    <a:pt x="293" y="302"/>
                  </a:lnTo>
                  <a:lnTo>
                    <a:pt x="294" y="302"/>
                  </a:lnTo>
                  <a:lnTo>
                    <a:pt x="295" y="302"/>
                  </a:lnTo>
                  <a:lnTo>
                    <a:pt x="296" y="301"/>
                  </a:lnTo>
                  <a:lnTo>
                    <a:pt x="297" y="301"/>
                  </a:lnTo>
                  <a:lnTo>
                    <a:pt x="298" y="301"/>
                  </a:lnTo>
                  <a:lnTo>
                    <a:pt x="299" y="300"/>
                  </a:lnTo>
                  <a:lnTo>
                    <a:pt x="300" y="300"/>
                  </a:lnTo>
                  <a:lnTo>
                    <a:pt x="301" y="299"/>
                  </a:lnTo>
                  <a:lnTo>
                    <a:pt x="302" y="299"/>
                  </a:lnTo>
                  <a:lnTo>
                    <a:pt x="303" y="298"/>
                  </a:lnTo>
                  <a:lnTo>
                    <a:pt x="304" y="298"/>
                  </a:lnTo>
                  <a:lnTo>
                    <a:pt x="305" y="298"/>
                  </a:lnTo>
                  <a:lnTo>
                    <a:pt x="306" y="297"/>
                  </a:lnTo>
                  <a:lnTo>
                    <a:pt x="307" y="297"/>
                  </a:lnTo>
                  <a:lnTo>
                    <a:pt x="307" y="296"/>
                  </a:lnTo>
                  <a:lnTo>
                    <a:pt x="308" y="296"/>
                  </a:lnTo>
                  <a:lnTo>
                    <a:pt x="309" y="295"/>
                  </a:lnTo>
                  <a:lnTo>
                    <a:pt x="310" y="295"/>
                  </a:lnTo>
                  <a:lnTo>
                    <a:pt x="311" y="294"/>
                  </a:lnTo>
                  <a:lnTo>
                    <a:pt x="312" y="294"/>
                  </a:lnTo>
                  <a:lnTo>
                    <a:pt x="313" y="293"/>
                  </a:lnTo>
                  <a:lnTo>
                    <a:pt x="314" y="293"/>
                  </a:lnTo>
                  <a:lnTo>
                    <a:pt x="315" y="292"/>
                  </a:lnTo>
                  <a:lnTo>
                    <a:pt x="316" y="291"/>
                  </a:lnTo>
                  <a:lnTo>
                    <a:pt x="317" y="291"/>
                  </a:lnTo>
                  <a:lnTo>
                    <a:pt x="318" y="290"/>
                  </a:lnTo>
                  <a:lnTo>
                    <a:pt x="319" y="290"/>
                  </a:lnTo>
                  <a:lnTo>
                    <a:pt x="320" y="289"/>
                  </a:lnTo>
                  <a:lnTo>
                    <a:pt x="321" y="289"/>
                  </a:lnTo>
                  <a:lnTo>
                    <a:pt x="322" y="288"/>
                  </a:lnTo>
                  <a:lnTo>
                    <a:pt x="323" y="287"/>
                  </a:lnTo>
                  <a:lnTo>
                    <a:pt x="324" y="287"/>
                  </a:lnTo>
                  <a:lnTo>
                    <a:pt x="325" y="286"/>
                  </a:lnTo>
                  <a:lnTo>
                    <a:pt x="326" y="285"/>
                  </a:lnTo>
                  <a:lnTo>
                    <a:pt x="327" y="285"/>
                  </a:lnTo>
                  <a:lnTo>
                    <a:pt x="328" y="284"/>
                  </a:lnTo>
                  <a:lnTo>
                    <a:pt x="329" y="283"/>
                  </a:lnTo>
                  <a:lnTo>
                    <a:pt x="330" y="283"/>
                  </a:lnTo>
                  <a:lnTo>
                    <a:pt x="331" y="282"/>
                  </a:lnTo>
                  <a:lnTo>
                    <a:pt x="332" y="281"/>
                  </a:lnTo>
                  <a:lnTo>
                    <a:pt x="333" y="280"/>
                  </a:lnTo>
                  <a:lnTo>
                    <a:pt x="334" y="280"/>
                  </a:lnTo>
                  <a:lnTo>
                    <a:pt x="335" y="279"/>
                  </a:lnTo>
                  <a:lnTo>
                    <a:pt x="336" y="278"/>
                  </a:lnTo>
                  <a:lnTo>
                    <a:pt x="337" y="277"/>
                  </a:lnTo>
                  <a:lnTo>
                    <a:pt x="338" y="276"/>
                  </a:lnTo>
                  <a:lnTo>
                    <a:pt x="339" y="275"/>
                  </a:lnTo>
                  <a:lnTo>
                    <a:pt x="340" y="275"/>
                  </a:lnTo>
                  <a:lnTo>
                    <a:pt x="341" y="274"/>
                  </a:lnTo>
                  <a:lnTo>
                    <a:pt x="342" y="273"/>
                  </a:lnTo>
                  <a:lnTo>
                    <a:pt x="343" y="272"/>
                  </a:lnTo>
                  <a:lnTo>
                    <a:pt x="344" y="271"/>
                  </a:lnTo>
                  <a:lnTo>
                    <a:pt x="345" y="270"/>
                  </a:lnTo>
                  <a:lnTo>
                    <a:pt x="346" y="269"/>
                  </a:lnTo>
                  <a:lnTo>
                    <a:pt x="347" y="268"/>
                  </a:lnTo>
                  <a:lnTo>
                    <a:pt x="348" y="267"/>
                  </a:lnTo>
                  <a:lnTo>
                    <a:pt x="349" y="266"/>
                  </a:lnTo>
                  <a:lnTo>
                    <a:pt x="350" y="265"/>
                  </a:lnTo>
                  <a:lnTo>
                    <a:pt x="351" y="264"/>
                  </a:lnTo>
                  <a:lnTo>
                    <a:pt x="351" y="263"/>
                  </a:lnTo>
                  <a:lnTo>
                    <a:pt x="352" y="262"/>
                  </a:lnTo>
                  <a:lnTo>
                    <a:pt x="353" y="260"/>
                  </a:lnTo>
                  <a:lnTo>
                    <a:pt x="354" y="259"/>
                  </a:lnTo>
                  <a:lnTo>
                    <a:pt x="355" y="258"/>
                  </a:lnTo>
                  <a:lnTo>
                    <a:pt x="356" y="257"/>
                  </a:lnTo>
                  <a:lnTo>
                    <a:pt x="357" y="256"/>
                  </a:lnTo>
                  <a:lnTo>
                    <a:pt x="358" y="254"/>
                  </a:lnTo>
                  <a:lnTo>
                    <a:pt x="359" y="253"/>
                  </a:lnTo>
                  <a:lnTo>
                    <a:pt x="360" y="252"/>
                  </a:lnTo>
                  <a:lnTo>
                    <a:pt x="361" y="250"/>
                  </a:lnTo>
                  <a:lnTo>
                    <a:pt x="362" y="249"/>
                  </a:lnTo>
                  <a:lnTo>
                    <a:pt x="363" y="247"/>
                  </a:lnTo>
                  <a:lnTo>
                    <a:pt x="364" y="246"/>
                  </a:lnTo>
                  <a:lnTo>
                    <a:pt x="365" y="245"/>
                  </a:lnTo>
                  <a:lnTo>
                    <a:pt x="366" y="243"/>
                  </a:lnTo>
                  <a:lnTo>
                    <a:pt x="367" y="241"/>
                  </a:lnTo>
                  <a:lnTo>
                    <a:pt x="368" y="240"/>
                  </a:lnTo>
                  <a:lnTo>
                    <a:pt x="369" y="238"/>
                  </a:lnTo>
                  <a:lnTo>
                    <a:pt x="370" y="237"/>
                  </a:lnTo>
                  <a:lnTo>
                    <a:pt x="371" y="235"/>
                  </a:lnTo>
                  <a:lnTo>
                    <a:pt x="372" y="233"/>
                  </a:lnTo>
                  <a:lnTo>
                    <a:pt x="373" y="231"/>
                  </a:lnTo>
                  <a:lnTo>
                    <a:pt x="374" y="230"/>
                  </a:lnTo>
                  <a:lnTo>
                    <a:pt x="375" y="228"/>
                  </a:lnTo>
                  <a:lnTo>
                    <a:pt x="376" y="226"/>
                  </a:lnTo>
                  <a:lnTo>
                    <a:pt x="377" y="224"/>
                  </a:lnTo>
                  <a:lnTo>
                    <a:pt x="378" y="222"/>
                  </a:lnTo>
                  <a:lnTo>
                    <a:pt x="379" y="220"/>
                  </a:lnTo>
                  <a:lnTo>
                    <a:pt x="380" y="218"/>
                  </a:lnTo>
                  <a:lnTo>
                    <a:pt x="381" y="216"/>
                  </a:lnTo>
                  <a:lnTo>
                    <a:pt x="382" y="214"/>
                  </a:lnTo>
                  <a:lnTo>
                    <a:pt x="383" y="211"/>
                  </a:lnTo>
                  <a:lnTo>
                    <a:pt x="384" y="209"/>
                  </a:lnTo>
                  <a:lnTo>
                    <a:pt x="385" y="207"/>
                  </a:lnTo>
                  <a:lnTo>
                    <a:pt x="386" y="205"/>
                  </a:lnTo>
                  <a:lnTo>
                    <a:pt x="387" y="202"/>
                  </a:lnTo>
                  <a:lnTo>
                    <a:pt x="388" y="200"/>
                  </a:lnTo>
                  <a:lnTo>
                    <a:pt x="389" y="197"/>
                  </a:lnTo>
                  <a:lnTo>
                    <a:pt x="390" y="195"/>
                  </a:lnTo>
                  <a:lnTo>
                    <a:pt x="391" y="192"/>
                  </a:lnTo>
                  <a:lnTo>
                    <a:pt x="392" y="189"/>
                  </a:lnTo>
                  <a:lnTo>
                    <a:pt x="393" y="187"/>
                  </a:lnTo>
                  <a:lnTo>
                    <a:pt x="394" y="184"/>
                  </a:lnTo>
                  <a:lnTo>
                    <a:pt x="395" y="181"/>
                  </a:lnTo>
                  <a:lnTo>
                    <a:pt x="396" y="178"/>
                  </a:lnTo>
                  <a:lnTo>
                    <a:pt x="396" y="175"/>
                  </a:lnTo>
                  <a:lnTo>
                    <a:pt x="397" y="172"/>
                  </a:lnTo>
                  <a:lnTo>
                    <a:pt x="398" y="169"/>
                  </a:lnTo>
                  <a:lnTo>
                    <a:pt x="399" y="166"/>
                  </a:lnTo>
                  <a:lnTo>
                    <a:pt x="400" y="163"/>
                  </a:lnTo>
                  <a:lnTo>
                    <a:pt x="401" y="160"/>
                  </a:lnTo>
                  <a:lnTo>
                    <a:pt x="402" y="157"/>
                  </a:lnTo>
                  <a:lnTo>
                    <a:pt x="403" y="153"/>
                  </a:lnTo>
                  <a:lnTo>
                    <a:pt x="404" y="150"/>
                  </a:lnTo>
                  <a:lnTo>
                    <a:pt x="405" y="146"/>
                  </a:lnTo>
                  <a:lnTo>
                    <a:pt x="406" y="143"/>
                  </a:lnTo>
                  <a:lnTo>
                    <a:pt x="407" y="139"/>
                  </a:lnTo>
                  <a:lnTo>
                    <a:pt x="408" y="136"/>
                  </a:lnTo>
                  <a:lnTo>
                    <a:pt x="409" y="132"/>
                  </a:lnTo>
                  <a:lnTo>
                    <a:pt x="410" y="129"/>
                  </a:lnTo>
                  <a:lnTo>
                    <a:pt x="411" y="125"/>
                  </a:lnTo>
                  <a:lnTo>
                    <a:pt x="412" y="121"/>
                  </a:lnTo>
                  <a:lnTo>
                    <a:pt x="413" y="117"/>
                  </a:lnTo>
                  <a:lnTo>
                    <a:pt x="414" y="113"/>
                  </a:lnTo>
                  <a:lnTo>
                    <a:pt x="415" y="110"/>
                  </a:lnTo>
                  <a:lnTo>
                    <a:pt x="416" y="106"/>
                  </a:lnTo>
                  <a:lnTo>
                    <a:pt x="417" y="102"/>
                  </a:lnTo>
                  <a:lnTo>
                    <a:pt x="418" y="98"/>
                  </a:lnTo>
                  <a:lnTo>
                    <a:pt x="419" y="94"/>
                  </a:lnTo>
                  <a:lnTo>
                    <a:pt x="420" y="90"/>
                  </a:lnTo>
                  <a:lnTo>
                    <a:pt x="421" y="86"/>
                  </a:lnTo>
                  <a:lnTo>
                    <a:pt x="422" y="82"/>
                  </a:lnTo>
                  <a:lnTo>
                    <a:pt x="423" y="78"/>
                  </a:lnTo>
                  <a:lnTo>
                    <a:pt x="424" y="74"/>
                  </a:lnTo>
                  <a:lnTo>
                    <a:pt x="425" y="70"/>
                  </a:lnTo>
                  <a:lnTo>
                    <a:pt x="426" y="66"/>
                  </a:lnTo>
                  <a:lnTo>
                    <a:pt x="427" y="62"/>
                  </a:lnTo>
                  <a:lnTo>
                    <a:pt x="428" y="58"/>
                  </a:lnTo>
                  <a:lnTo>
                    <a:pt x="429" y="54"/>
                  </a:lnTo>
                  <a:lnTo>
                    <a:pt x="430" y="50"/>
                  </a:lnTo>
                  <a:lnTo>
                    <a:pt x="431" y="47"/>
                  </a:lnTo>
                  <a:lnTo>
                    <a:pt x="432" y="43"/>
                  </a:lnTo>
                  <a:lnTo>
                    <a:pt x="433" y="40"/>
                  </a:lnTo>
                  <a:lnTo>
                    <a:pt x="434" y="36"/>
                  </a:lnTo>
                  <a:lnTo>
                    <a:pt x="435" y="33"/>
                  </a:lnTo>
                  <a:lnTo>
                    <a:pt x="436" y="30"/>
                  </a:lnTo>
                  <a:lnTo>
                    <a:pt x="437" y="27"/>
                  </a:lnTo>
                  <a:lnTo>
                    <a:pt x="438" y="24"/>
                  </a:lnTo>
                  <a:lnTo>
                    <a:pt x="439" y="21"/>
                  </a:lnTo>
                  <a:lnTo>
                    <a:pt x="440" y="18"/>
                  </a:lnTo>
                  <a:lnTo>
                    <a:pt x="440" y="16"/>
                  </a:lnTo>
                  <a:lnTo>
                    <a:pt x="441" y="13"/>
                  </a:lnTo>
                  <a:lnTo>
                    <a:pt x="442" y="11"/>
                  </a:lnTo>
                  <a:lnTo>
                    <a:pt x="443" y="9"/>
                  </a:lnTo>
                  <a:lnTo>
                    <a:pt x="444" y="7"/>
                  </a:lnTo>
                  <a:lnTo>
                    <a:pt x="445" y="6"/>
                  </a:lnTo>
                  <a:lnTo>
                    <a:pt x="446" y="4"/>
                  </a:lnTo>
                  <a:lnTo>
                    <a:pt x="447" y="3"/>
                  </a:lnTo>
                  <a:lnTo>
                    <a:pt x="448" y="2"/>
                  </a:lnTo>
                  <a:lnTo>
                    <a:pt x="449" y="1"/>
                  </a:lnTo>
                  <a:lnTo>
                    <a:pt x="450" y="1"/>
                  </a:lnTo>
                  <a:lnTo>
                    <a:pt x="451" y="0"/>
                  </a:lnTo>
                  <a:lnTo>
                    <a:pt x="452" y="0"/>
                  </a:lnTo>
                  <a:lnTo>
                    <a:pt x="453" y="0"/>
                  </a:lnTo>
                  <a:lnTo>
                    <a:pt x="454" y="1"/>
                  </a:lnTo>
                  <a:lnTo>
                    <a:pt x="455" y="1"/>
                  </a:lnTo>
                  <a:lnTo>
                    <a:pt x="456" y="2"/>
                  </a:lnTo>
                  <a:lnTo>
                    <a:pt x="457" y="3"/>
                  </a:lnTo>
                  <a:lnTo>
                    <a:pt x="458" y="4"/>
                  </a:lnTo>
                  <a:lnTo>
                    <a:pt x="459" y="6"/>
                  </a:lnTo>
                  <a:lnTo>
                    <a:pt x="460" y="7"/>
                  </a:lnTo>
                  <a:lnTo>
                    <a:pt x="461" y="9"/>
                  </a:lnTo>
                  <a:lnTo>
                    <a:pt x="462" y="11"/>
                  </a:lnTo>
                  <a:lnTo>
                    <a:pt x="463" y="13"/>
                  </a:lnTo>
                  <a:lnTo>
                    <a:pt x="464" y="16"/>
                  </a:lnTo>
                  <a:lnTo>
                    <a:pt x="465" y="18"/>
                  </a:lnTo>
                  <a:lnTo>
                    <a:pt x="466" y="21"/>
                  </a:lnTo>
                  <a:lnTo>
                    <a:pt x="467" y="24"/>
                  </a:lnTo>
                  <a:lnTo>
                    <a:pt x="468" y="27"/>
                  </a:lnTo>
                  <a:lnTo>
                    <a:pt x="469" y="30"/>
                  </a:lnTo>
                  <a:lnTo>
                    <a:pt x="470" y="33"/>
                  </a:lnTo>
                  <a:lnTo>
                    <a:pt x="471" y="36"/>
                  </a:lnTo>
                  <a:lnTo>
                    <a:pt x="472" y="40"/>
                  </a:lnTo>
                  <a:lnTo>
                    <a:pt x="473" y="43"/>
                  </a:lnTo>
                  <a:lnTo>
                    <a:pt x="474" y="47"/>
                  </a:lnTo>
                  <a:lnTo>
                    <a:pt x="475" y="50"/>
                  </a:lnTo>
                  <a:lnTo>
                    <a:pt x="476" y="54"/>
                  </a:lnTo>
                  <a:lnTo>
                    <a:pt x="477" y="58"/>
                  </a:lnTo>
                  <a:lnTo>
                    <a:pt x="478" y="62"/>
                  </a:lnTo>
                  <a:lnTo>
                    <a:pt x="479" y="66"/>
                  </a:lnTo>
                  <a:lnTo>
                    <a:pt x="480" y="70"/>
                  </a:lnTo>
                  <a:lnTo>
                    <a:pt x="481" y="74"/>
                  </a:lnTo>
                  <a:lnTo>
                    <a:pt x="482" y="78"/>
                  </a:lnTo>
                  <a:lnTo>
                    <a:pt x="483" y="82"/>
                  </a:lnTo>
                  <a:lnTo>
                    <a:pt x="484" y="86"/>
                  </a:lnTo>
                  <a:lnTo>
                    <a:pt x="484" y="90"/>
                  </a:lnTo>
                  <a:lnTo>
                    <a:pt x="485" y="94"/>
                  </a:lnTo>
                  <a:lnTo>
                    <a:pt x="486" y="98"/>
                  </a:lnTo>
                  <a:lnTo>
                    <a:pt x="487" y="101"/>
                  </a:lnTo>
                  <a:lnTo>
                    <a:pt x="488" y="105"/>
                  </a:lnTo>
                  <a:lnTo>
                    <a:pt x="489" y="109"/>
                  </a:lnTo>
                  <a:lnTo>
                    <a:pt x="490" y="113"/>
                  </a:lnTo>
                  <a:lnTo>
                    <a:pt x="491" y="117"/>
                  </a:lnTo>
                  <a:lnTo>
                    <a:pt x="492" y="121"/>
                  </a:lnTo>
                  <a:lnTo>
                    <a:pt x="493" y="125"/>
                  </a:lnTo>
                  <a:lnTo>
                    <a:pt x="494" y="128"/>
                  </a:lnTo>
                  <a:lnTo>
                    <a:pt x="495" y="132"/>
                  </a:lnTo>
                  <a:lnTo>
                    <a:pt x="496" y="136"/>
                  </a:lnTo>
                  <a:lnTo>
                    <a:pt x="497" y="139"/>
                  </a:lnTo>
                  <a:lnTo>
                    <a:pt x="498" y="143"/>
                  </a:lnTo>
                  <a:lnTo>
                    <a:pt x="499" y="146"/>
                  </a:lnTo>
                  <a:lnTo>
                    <a:pt x="500" y="150"/>
                  </a:lnTo>
                  <a:lnTo>
                    <a:pt x="501" y="153"/>
                  </a:lnTo>
                  <a:lnTo>
                    <a:pt x="502" y="156"/>
                  </a:lnTo>
                  <a:lnTo>
                    <a:pt x="503" y="160"/>
                  </a:lnTo>
                  <a:lnTo>
                    <a:pt x="504" y="163"/>
                  </a:lnTo>
                  <a:lnTo>
                    <a:pt x="505" y="166"/>
                  </a:lnTo>
                  <a:lnTo>
                    <a:pt x="506" y="169"/>
                  </a:lnTo>
                  <a:lnTo>
                    <a:pt x="507" y="172"/>
                  </a:lnTo>
                  <a:lnTo>
                    <a:pt x="508" y="175"/>
                  </a:lnTo>
                  <a:lnTo>
                    <a:pt x="509" y="178"/>
                  </a:lnTo>
                  <a:lnTo>
                    <a:pt x="510" y="181"/>
                  </a:lnTo>
                  <a:lnTo>
                    <a:pt x="511" y="184"/>
                  </a:lnTo>
                  <a:lnTo>
                    <a:pt x="512" y="186"/>
                  </a:lnTo>
                  <a:lnTo>
                    <a:pt x="513" y="189"/>
                  </a:lnTo>
                  <a:lnTo>
                    <a:pt x="514" y="192"/>
                  </a:lnTo>
                  <a:lnTo>
                    <a:pt x="515" y="194"/>
                  </a:lnTo>
                  <a:lnTo>
                    <a:pt x="516" y="197"/>
                  </a:lnTo>
                  <a:lnTo>
                    <a:pt x="517" y="199"/>
                  </a:lnTo>
                  <a:lnTo>
                    <a:pt x="518" y="202"/>
                  </a:lnTo>
                  <a:lnTo>
                    <a:pt x="519" y="204"/>
                  </a:lnTo>
                  <a:lnTo>
                    <a:pt x="520" y="207"/>
                  </a:lnTo>
                  <a:lnTo>
                    <a:pt x="521" y="209"/>
                  </a:lnTo>
                  <a:lnTo>
                    <a:pt x="522" y="211"/>
                  </a:lnTo>
                  <a:lnTo>
                    <a:pt x="523" y="213"/>
                  </a:lnTo>
                  <a:lnTo>
                    <a:pt x="524" y="215"/>
                  </a:lnTo>
                  <a:lnTo>
                    <a:pt x="525" y="218"/>
                  </a:lnTo>
                  <a:lnTo>
                    <a:pt x="526" y="220"/>
                  </a:lnTo>
                  <a:lnTo>
                    <a:pt x="527" y="222"/>
                  </a:lnTo>
                  <a:lnTo>
                    <a:pt x="528" y="224"/>
                  </a:lnTo>
                  <a:lnTo>
                    <a:pt x="529" y="226"/>
                  </a:lnTo>
                  <a:lnTo>
                    <a:pt x="529" y="227"/>
                  </a:lnTo>
                  <a:lnTo>
                    <a:pt x="530" y="229"/>
                  </a:lnTo>
                  <a:lnTo>
                    <a:pt x="531" y="231"/>
                  </a:lnTo>
                  <a:lnTo>
                    <a:pt x="532" y="233"/>
                  </a:lnTo>
                  <a:lnTo>
                    <a:pt x="533" y="235"/>
                  </a:lnTo>
                  <a:lnTo>
                    <a:pt x="534" y="236"/>
                  </a:lnTo>
                  <a:lnTo>
                    <a:pt x="535" y="238"/>
                  </a:lnTo>
                  <a:lnTo>
                    <a:pt x="536" y="240"/>
                  </a:lnTo>
                  <a:lnTo>
                    <a:pt x="537" y="241"/>
                  </a:lnTo>
                  <a:lnTo>
                    <a:pt x="538" y="243"/>
                  </a:lnTo>
                  <a:lnTo>
                    <a:pt x="539" y="244"/>
                  </a:lnTo>
                  <a:lnTo>
                    <a:pt x="540" y="246"/>
                  </a:lnTo>
                  <a:lnTo>
                    <a:pt x="541" y="247"/>
                  </a:lnTo>
                  <a:lnTo>
                    <a:pt x="542" y="249"/>
                  </a:lnTo>
                  <a:lnTo>
                    <a:pt x="543" y="250"/>
                  </a:lnTo>
                  <a:lnTo>
                    <a:pt x="544" y="251"/>
                  </a:lnTo>
                  <a:lnTo>
                    <a:pt x="545" y="253"/>
                  </a:lnTo>
                  <a:lnTo>
                    <a:pt x="546" y="254"/>
                  </a:lnTo>
                  <a:lnTo>
                    <a:pt x="547" y="255"/>
                  </a:lnTo>
                  <a:lnTo>
                    <a:pt x="548" y="256"/>
                  </a:lnTo>
                  <a:lnTo>
                    <a:pt x="549" y="258"/>
                  </a:lnTo>
                  <a:lnTo>
                    <a:pt x="550" y="259"/>
                  </a:lnTo>
                  <a:lnTo>
                    <a:pt x="551" y="260"/>
                  </a:lnTo>
                  <a:lnTo>
                    <a:pt x="552" y="261"/>
                  </a:lnTo>
                  <a:lnTo>
                    <a:pt x="553" y="262"/>
                  </a:lnTo>
                  <a:lnTo>
                    <a:pt x="554" y="263"/>
                  </a:lnTo>
                  <a:lnTo>
                    <a:pt x="555" y="265"/>
                  </a:lnTo>
                  <a:lnTo>
                    <a:pt x="556" y="266"/>
                  </a:lnTo>
                  <a:lnTo>
                    <a:pt x="557" y="267"/>
                  </a:lnTo>
                  <a:lnTo>
                    <a:pt x="558" y="268"/>
                  </a:lnTo>
                  <a:lnTo>
                    <a:pt x="559" y="269"/>
                  </a:lnTo>
                  <a:lnTo>
                    <a:pt x="560" y="270"/>
                  </a:lnTo>
                  <a:lnTo>
                    <a:pt x="561" y="271"/>
                  </a:lnTo>
                  <a:lnTo>
                    <a:pt x="562" y="272"/>
                  </a:lnTo>
                  <a:lnTo>
                    <a:pt x="563" y="272"/>
                  </a:lnTo>
                  <a:lnTo>
                    <a:pt x="564" y="273"/>
                  </a:lnTo>
                  <a:lnTo>
                    <a:pt x="565" y="274"/>
                  </a:lnTo>
                  <a:lnTo>
                    <a:pt x="566" y="275"/>
                  </a:lnTo>
                  <a:lnTo>
                    <a:pt x="567" y="276"/>
                  </a:lnTo>
                  <a:lnTo>
                    <a:pt x="568" y="277"/>
                  </a:lnTo>
                  <a:lnTo>
                    <a:pt x="569" y="278"/>
                  </a:lnTo>
                  <a:lnTo>
                    <a:pt x="570" y="278"/>
                  </a:lnTo>
                  <a:lnTo>
                    <a:pt x="571" y="279"/>
                  </a:lnTo>
                  <a:lnTo>
                    <a:pt x="572" y="280"/>
                  </a:lnTo>
                  <a:lnTo>
                    <a:pt x="573" y="281"/>
                  </a:lnTo>
                  <a:lnTo>
                    <a:pt x="573" y="282"/>
                  </a:lnTo>
                  <a:lnTo>
                    <a:pt x="574" y="282"/>
                  </a:lnTo>
                  <a:lnTo>
                    <a:pt x="575" y="283"/>
                  </a:lnTo>
                  <a:lnTo>
                    <a:pt x="576" y="284"/>
                  </a:lnTo>
                  <a:lnTo>
                    <a:pt x="577" y="284"/>
                  </a:lnTo>
                  <a:lnTo>
                    <a:pt x="578" y="285"/>
                  </a:lnTo>
                  <a:lnTo>
                    <a:pt x="579" y="286"/>
                  </a:lnTo>
                  <a:lnTo>
                    <a:pt x="580" y="286"/>
                  </a:lnTo>
                  <a:lnTo>
                    <a:pt x="581" y="287"/>
                  </a:lnTo>
                  <a:lnTo>
                    <a:pt x="582" y="288"/>
                  </a:lnTo>
                  <a:lnTo>
                    <a:pt x="583" y="288"/>
                  </a:lnTo>
                  <a:lnTo>
                    <a:pt x="584" y="289"/>
                  </a:lnTo>
                  <a:lnTo>
                    <a:pt x="585" y="289"/>
                  </a:lnTo>
                  <a:lnTo>
                    <a:pt x="586" y="290"/>
                  </a:lnTo>
                  <a:lnTo>
                    <a:pt x="587" y="291"/>
                  </a:lnTo>
                  <a:lnTo>
                    <a:pt x="588" y="291"/>
                  </a:lnTo>
                  <a:lnTo>
                    <a:pt x="589" y="292"/>
                  </a:lnTo>
                  <a:lnTo>
                    <a:pt x="590" y="292"/>
                  </a:lnTo>
                  <a:lnTo>
                    <a:pt x="591" y="293"/>
                  </a:lnTo>
                  <a:lnTo>
                    <a:pt x="592" y="293"/>
                  </a:lnTo>
                  <a:lnTo>
                    <a:pt x="593" y="294"/>
                  </a:lnTo>
                  <a:lnTo>
                    <a:pt x="594" y="294"/>
                  </a:lnTo>
                  <a:lnTo>
                    <a:pt x="595" y="295"/>
                  </a:lnTo>
                  <a:lnTo>
                    <a:pt x="596" y="295"/>
                  </a:lnTo>
                  <a:lnTo>
                    <a:pt x="597" y="296"/>
                  </a:lnTo>
                  <a:lnTo>
                    <a:pt x="598" y="296"/>
                  </a:lnTo>
                  <a:lnTo>
                    <a:pt x="599" y="297"/>
                  </a:lnTo>
                  <a:lnTo>
                    <a:pt x="600" y="297"/>
                  </a:lnTo>
                  <a:lnTo>
                    <a:pt x="601" y="298"/>
                  </a:lnTo>
                  <a:lnTo>
                    <a:pt x="602" y="298"/>
                  </a:lnTo>
                  <a:lnTo>
                    <a:pt x="603" y="298"/>
                  </a:lnTo>
                  <a:lnTo>
                    <a:pt x="604" y="299"/>
                  </a:lnTo>
                  <a:lnTo>
                    <a:pt x="605" y="299"/>
                  </a:lnTo>
                  <a:lnTo>
                    <a:pt x="606" y="300"/>
                  </a:lnTo>
                  <a:lnTo>
                    <a:pt x="607" y="300"/>
                  </a:lnTo>
                  <a:lnTo>
                    <a:pt x="608" y="301"/>
                  </a:lnTo>
                  <a:lnTo>
                    <a:pt x="609" y="301"/>
                  </a:lnTo>
                  <a:lnTo>
                    <a:pt x="610" y="301"/>
                  </a:lnTo>
                  <a:lnTo>
                    <a:pt x="611" y="302"/>
                  </a:lnTo>
                  <a:lnTo>
                    <a:pt x="612" y="302"/>
                  </a:lnTo>
                  <a:lnTo>
                    <a:pt x="613" y="302"/>
                  </a:lnTo>
                  <a:lnTo>
                    <a:pt x="614" y="303"/>
                  </a:lnTo>
                  <a:lnTo>
                    <a:pt x="615" y="303"/>
                  </a:lnTo>
                  <a:lnTo>
                    <a:pt x="616" y="304"/>
                  </a:lnTo>
                  <a:lnTo>
                    <a:pt x="617" y="304"/>
                  </a:lnTo>
                  <a:lnTo>
                    <a:pt x="618" y="304"/>
                  </a:lnTo>
                  <a:lnTo>
                    <a:pt x="618" y="305"/>
                  </a:lnTo>
                  <a:lnTo>
                    <a:pt x="619" y="305"/>
                  </a:lnTo>
                  <a:lnTo>
                    <a:pt x="620" y="305"/>
                  </a:lnTo>
                  <a:lnTo>
                    <a:pt x="621" y="306"/>
                  </a:lnTo>
                  <a:lnTo>
                    <a:pt x="622" y="306"/>
                  </a:lnTo>
                  <a:lnTo>
                    <a:pt x="623" y="306"/>
                  </a:lnTo>
                  <a:lnTo>
                    <a:pt x="624" y="306"/>
                  </a:lnTo>
                  <a:lnTo>
                    <a:pt x="625" y="307"/>
                  </a:lnTo>
                  <a:lnTo>
                    <a:pt x="626" y="307"/>
                  </a:lnTo>
                  <a:lnTo>
                    <a:pt x="627" y="307"/>
                  </a:lnTo>
                  <a:lnTo>
                    <a:pt x="628" y="308"/>
                  </a:lnTo>
                  <a:lnTo>
                    <a:pt x="629" y="308"/>
                  </a:lnTo>
                  <a:lnTo>
                    <a:pt x="630" y="308"/>
                  </a:lnTo>
                  <a:lnTo>
                    <a:pt x="631" y="308"/>
                  </a:lnTo>
                  <a:lnTo>
                    <a:pt x="632" y="309"/>
                  </a:lnTo>
                  <a:lnTo>
                    <a:pt x="633" y="309"/>
                  </a:lnTo>
                  <a:lnTo>
                    <a:pt x="634" y="309"/>
                  </a:lnTo>
                  <a:lnTo>
                    <a:pt x="635" y="310"/>
                  </a:lnTo>
                  <a:lnTo>
                    <a:pt x="636" y="310"/>
                  </a:lnTo>
                  <a:lnTo>
                    <a:pt x="637" y="310"/>
                  </a:lnTo>
                  <a:lnTo>
                    <a:pt x="638" y="310"/>
                  </a:lnTo>
                  <a:lnTo>
                    <a:pt x="639" y="311"/>
                  </a:lnTo>
                  <a:lnTo>
                    <a:pt x="640" y="311"/>
                  </a:lnTo>
                  <a:lnTo>
                    <a:pt x="641" y="311"/>
                  </a:lnTo>
                  <a:lnTo>
                    <a:pt x="642" y="311"/>
                  </a:lnTo>
                  <a:lnTo>
                    <a:pt x="643" y="311"/>
                  </a:lnTo>
                  <a:lnTo>
                    <a:pt x="644" y="312"/>
                  </a:lnTo>
                  <a:lnTo>
                    <a:pt x="645" y="312"/>
                  </a:lnTo>
                  <a:lnTo>
                    <a:pt x="646" y="312"/>
                  </a:lnTo>
                  <a:lnTo>
                    <a:pt x="647" y="312"/>
                  </a:lnTo>
                  <a:lnTo>
                    <a:pt x="648" y="313"/>
                  </a:lnTo>
                  <a:lnTo>
                    <a:pt x="649" y="313"/>
                  </a:lnTo>
                  <a:lnTo>
                    <a:pt x="650" y="313"/>
                  </a:lnTo>
                  <a:lnTo>
                    <a:pt x="651" y="313"/>
                  </a:lnTo>
                  <a:lnTo>
                    <a:pt x="652" y="313"/>
                  </a:lnTo>
                  <a:lnTo>
                    <a:pt x="653" y="314"/>
                  </a:lnTo>
                  <a:lnTo>
                    <a:pt x="654" y="314"/>
                  </a:lnTo>
                  <a:lnTo>
                    <a:pt x="655" y="314"/>
                  </a:lnTo>
                  <a:lnTo>
                    <a:pt x="656" y="314"/>
                  </a:lnTo>
                  <a:lnTo>
                    <a:pt x="657" y="314"/>
                  </a:lnTo>
                  <a:lnTo>
                    <a:pt x="658" y="315"/>
                  </a:lnTo>
                  <a:lnTo>
                    <a:pt x="659" y="315"/>
                  </a:lnTo>
                  <a:lnTo>
                    <a:pt x="660" y="315"/>
                  </a:lnTo>
                  <a:lnTo>
                    <a:pt x="661" y="315"/>
                  </a:lnTo>
                  <a:lnTo>
                    <a:pt x="662" y="315"/>
                  </a:lnTo>
                  <a:lnTo>
                    <a:pt x="662" y="316"/>
                  </a:lnTo>
                  <a:lnTo>
                    <a:pt x="663" y="316"/>
                  </a:lnTo>
                  <a:lnTo>
                    <a:pt x="664" y="316"/>
                  </a:lnTo>
                  <a:lnTo>
                    <a:pt x="665" y="316"/>
                  </a:lnTo>
                  <a:lnTo>
                    <a:pt x="666" y="316"/>
                  </a:lnTo>
                  <a:lnTo>
                    <a:pt x="667" y="316"/>
                  </a:lnTo>
                  <a:lnTo>
                    <a:pt x="668" y="317"/>
                  </a:lnTo>
                  <a:lnTo>
                    <a:pt x="669" y="317"/>
                  </a:lnTo>
                  <a:lnTo>
                    <a:pt x="670" y="317"/>
                  </a:lnTo>
                  <a:lnTo>
                    <a:pt x="671" y="317"/>
                  </a:lnTo>
                  <a:lnTo>
                    <a:pt x="672" y="317"/>
                  </a:lnTo>
                  <a:lnTo>
                    <a:pt x="673" y="317"/>
                  </a:lnTo>
                  <a:lnTo>
                    <a:pt x="674" y="317"/>
                  </a:lnTo>
                  <a:lnTo>
                    <a:pt x="675" y="318"/>
                  </a:lnTo>
                  <a:lnTo>
                    <a:pt x="676" y="318"/>
                  </a:lnTo>
                  <a:lnTo>
                    <a:pt x="677" y="318"/>
                  </a:lnTo>
                  <a:lnTo>
                    <a:pt x="678" y="318"/>
                  </a:lnTo>
                  <a:lnTo>
                    <a:pt x="679" y="318"/>
                  </a:lnTo>
                  <a:lnTo>
                    <a:pt x="680" y="318"/>
                  </a:lnTo>
                  <a:lnTo>
                    <a:pt x="681" y="318"/>
                  </a:lnTo>
                  <a:lnTo>
                    <a:pt x="682" y="319"/>
                  </a:lnTo>
                  <a:lnTo>
                    <a:pt x="683" y="319"/>
                  </a:lnTo>
                  <a:lnTo>
                    <a:pt x="684" y="319"/>
                  </a:lnTo>
                  <a:lnTo>
                    <a:pt x="685" y="319"/>
                  </a:lnTo>
                  <a:lnTo>
                    <a:pt x="686" y="319"/>
                  </a:lnTo>
                  <a:lnTo>
                    <a:pt x="687" y="319"/>
                  </a:lnTo>
                  <a:lnTo>
                    <a:pt x="688" y="319"/>
                  </a:lnTo>
                  <a:lnTo>
                    <a:pt x="689" y="320"/>
                  </a:lnTo>
                  <a:lnTo>
                    <a:pt x="690" y="320"/>
                  </a:lnTo>
                  <a:lnTo>
                    <a:pt x="691" y="320"/>
                  </a:lnTo>
                  <a:lnTo>
                    <a:pt x="692" y="320"/>
                  </a:lnTo>
                  <a:lnTo>
                    <a:pt x="693" y="320"/>
                  </a:lnTo>
                  <a:lnTo>
                    <a:pt x="694" y="320"/>
                  </a:lnTo>
                  <a:lnTo>
                    <a:pt x="695" y="320"/>
                  </a:lnTo>
                  <a:lnTo>
                    <a:pt x="696" y="320"/>
                  </a:lnTo>
                  <a:lnTo>
                    <a:pt x="697" y="320"/>
                  </a:lnTo>
                  <a:lnTo>
                    <a:pt x="698" y="321"/>
                  </a:lnTo>
                  <a:lnTo>
                    <a:pt x="699" y="321"/>
                  </a:lnTo>
                  <a:lnTo>
                    <a:pt x="700" y="321"/>
                  </a:lnTo>
                  <a:lnTo>
                    <a:pt x="701" y="321"/>
                  </a:lnTo>
                  <a:lnTo>
                    <a:pt x="702" y="321"/>
                  </a:lnTo>
                  <a:lnTo>
                    <a:pt x="703" y="321"/>
                  </a:lnTo>
                  <a:lnTo>
                    <a:pt x="704" y="321"/>
                  </a:lnTo>
                  <a:lnTo>
                    <a:pt x="705" y="321"/>
                  </a:lnTo>
                  <a:lnTo>
                    <a:pt x="706" y="321"/>
                  </a:lnTo>
                  <a:lnTo>
                    <a:pt x="707" y="322"/>
                  </a:lnTo>
                  <a:lnTo>
                    <a:pt x="708" y="322"/>
                  </a:lnTo>
                  <a:lnTo>
                    <a:pt x="709" y="322"/>
                  </a:lnTo>
                  <a:lnTo>
                    <a:pt x="710" y="322"/>
                  </a:lnTo>
                  <a:lnTo>
                    <a:pt x="711" y="322"/>
                  </a:lnTo>
                  <a:lnTo>
                    <a:pt x="712" y="322"/>
                  </a:lnTo>
                  <a:lnTo>
                    <a:pt x="713" y="322"/>
                  </a:lnTo>
                  <a:lnTo>
                    <a:pt x="714" y="322"/>
                  </a:lnTo>
                  <a:lnTo>
                    <a:pt x="715" y="322"/>
                  </a:lnTo>
                  <a:lnTo>
                    <a:pt x="716" y="323"/>
                  </a:lnTo>
                  <a:lnTo>
                    <a:pt x="717" y="323"/>
                  </a:lnTo>
                  <a:lnTo>
                    <a:pt x="718" y="323"/>
                  </a:lnTo>
                  <a:lnTo>
                    <a:pt x="719" y="323"/>
                  </a:lnTo>
                  <a:lnTo>
                    <a:pt x="720" y="323"/>
                  </a:lnTo>
                  <a:lnTo>
                    <a:pt x="721" y="323"/>
                  </a:lnTo>
                  <a:lnTo>
                    <a:pt x="722" y="323"/>
                  </a:lnTo>
                  <a:lnTo>
                    <a:pt x="723" y="323"/>
                  </a:lnTo>
                  <a:lnTo>
                    <a:pt x="724" y="323"/>
                  </a:lnTo>
                  <a:lnTo>
                    <a:pt x="725" y="323"/>
                  </a:lnTo>
                  <a:lnTo>
                    <a:pt x="726" y="323"/>
                  </a:lnTo>
                  <a:lnTo>
                    <a:pt x="727" y="324"/>
                  </a:lnTo>
                  <a:lnTo>
                    <a:pt x="728" y="324"/>
                  </a:lnTo>
                  <a:lnTo>
                    <a:pt x="729" y="324"/>
                  </a:lnTo>
                  <a:lnTo>
                    <a:pt x="730" y="324"/>
                  </a:lnTo>
                  <a:lnTo>
                    <a:pt x="731" y="324"/>
                  </a:lnTo>
                  <a:lnTo>
                    <a:pt x="732" y="324"/>
                  </a:lnTo>
                  <a:lnTo>
                    <a:pt x="733" y="324"/>
                  </a:lnTo>
                  <a:lnTo>
                    <a:pt x="734" y="324"/>
                  </a:lnTo>
                  <a:lnTo>
                    <a:pt x="735" y="324"/>
                  </a:lnTo>
                  <a:lnTo>
                    <a:pt x="736" y="324"/>
                  </a:lnTo>
                  <a:lnTo>
                    <a:pt x="737" y="324"/>
                  </a:lnTo>
                  <a:lnTo>
                    <a:pt x="738" y="324"/>
                  </a:lnTo>
                  <a:lnTo>
                    <a:pt x="739" y="324"/>
                  </a:lnTo>
                  <a:lnTo>
                    <a:pt x="740" y="324"/>
                  </a:lnTo>
                  <a:lnTo>
                    <a:pt x="741" y="325"/>
                  </a:lnTo>
                  <a:lnTo>
                    <a:pt x="742" y="325"/>
                  </a:lnTo>
                  <a:lnTo>
                    <a:pt x="743" y="325"/>
                  </a:lnTo>
                  <a:lnTo>
                    <a:pt x="744" y="325"/>
                  </a:lnTo>
                  <a:lnTo>
                    <a:pt x="745" y="325"/>
                  </a:lnTo>
                  <a:lnTo>
                    <a:pt x="746" y="325"/>
                  </a:lnTo>
                  <a:lnTo>
                    <a:pt x="747" y="325"/>
                  </a:lnTo>
                  <a:lnTo>
                    <a:pt x="748" y="325"/>
                  </a:lnTo>
                  <a:lnTo>
                    <a:pt x="749" y="325"/>
                  </a:lnTo>
                  <a:lnTo>
                    <a:pt x="750" y="325"/>
                  </a:lnTo>
                  <a:lnTo>
                    <a:pt x="751" y="325"/>
                  </a:lnTo>
                  <a:lnTo>
                    <a:pt x="752" y="325"/>
                  </a:lnTo>
                  <a:lnTo>
                    <a:pt x="753" y="325"/>
                  </a:lnTo>
                  <a:lnTo>
                    <a:pt x="754" y="325"/>
                  </a:lnTo>
                  <a:lnTo>
                    <a:pt x="755" y="326"/>
                  </a:lnTo>
                  <a:lnTo>
                    <a:pt x="756" y="326"/>
                  </a:lnTo>
                  <a:lnTo>
                    <a:pt x="757" y="326"/>
                  </a:lnTo>
                  <a:lnTo>
                    <a:pt x="758" y="326"/>
                  </a:lnTo>
                  <a:lnTo>
                    <a:pt x="759" y="326"/>
                  </a:lnTo>
                  <a:lnTo>
                    <a:pt x="760" y="326"/>
                  </a:lnTo>
                  <a:lnTo>
                    <a:pt x="761" y="326"/>
                  </a:lnTo>
                  <a:lnTo>
                    <a:pt x="762" y="326"/>
                  </a:lnTo>
                  <a:lnTo>
                    <a:pt x="763" y="326"/>
                  </a:lnTo>
                  <a:lnTo>
                    <a:pt x="764" y="326"/>
                  </a:lnTo>
                  <a:lnTo>
                    <a:pt x="765" y="326"/>
                  </a:lnTo>
                  <a:lnTo>
                    <a:pt x="766" y="326"/>
                  </a:lnTo>
                  <a:lnTo>
                    <a:pt x="767" y="326"/>
                  </a:lnTo>
                  <a:lnTo>
                    <a:pt x="768" y="326"/>
                  </a:lnTo>
                  <a:lnTo>
                    <a:pt x="769" y="326"/>
                  </a:lnTo>
                  <a:lnTo>
                    <a:pt x="770" y="326"/>
                  </a:lnTo>
                  <a:lnTo>
                    <a:pt x="771" y="326"/>
                  </a:lnTo>
                  <a:lnTo>
                    <a:pt x="772" y="327"/>
                  </a:lnTo>
                  <a:lnTo>
                    <a:pt x="773" y="327"/>
                  </a:lnTo>
                  <a:lnTo>
                    <a:pt x="774" y="327"/>
                  </a:lnTo>
                  <a:lnTo>
                    <a:pt x="775" y="327"/>
                  </a:lnTo>
                  <a:lnTo>
                    <a:pt x="776" y="327"/>
                  </a:lnTo>
                  <a:lnTo>
                    <a:pt x="777" y="327"/>
                  </a:lnTo>
                  <a:lnTo>
                    <a:pt x="778" y="327"/>
                  </a:lnTo>
                  <a:lnTo>
                    <a:pt x="779" y="327"/>
                  </a:lnTo>
                  <a:lnTo>
                    <a:pt x="780" y="327"/>
                  </a:lnTo>
                  <a:lnTo>
                    <a:pt x="781" y="327"/>
                  </a:lnTo>
                  <a:lnTo>
                    <a:pt x="782" y="327"/>
                  </a:lnTo>
                  <a:lnTo>
                    <a:pt x="783" y="327"/>
                  </a:lnTo>
                  <a:lnTo>
                    <a:pt x="784" y="327"/>
                  </a:lnTo>
                  <a:lnTo>
                    <a:pt x="785" y="327"/>
                  </a:lnTo>
                  <a:lnTo>
                    <a:pt x="786" y="327"/>
                  </a:lnTo>
                  <a:lnTo>
                    <a:pt x="787" y="327"/>
                  </a:lnTo>
                  <a:lnTo>
                    <a:pt x="788" y="327"/>
                  </a:lnTo>
                  <a:lnTo>
                    <a:pt x="789" y="327"/>
                  </a:lnTo>
                  <a:lnTo>
                    <a:pt x="790" y="327"/>
                  </a:lnTo>
                  <a:lnTo>
                    <a:pt x="791" y="327"/>
                  </a:lnTo>
                  <a:lnTo>
                    <a:pt x="792" y="327"/>
                  </a:lnTo>
                  <a:lnTo>
                    <a:pt x="793" y="328"/>
                  </a:lnTo>
                  <a:lnTo>
                    <a:pt x="794" y="328"/>
                  </a:lnTo>
                  <a:lnTo>
                    <a:pt x="795" y="328"/>
                  </a:lnTo>
                  <a:lnTo>
                    <a:pt x="796" y="328"/>
                  </a:lnTo>
                  <a:lnTo>
                    <a:pt x="797" y="328"/>
                  </a:lnTo>
                  <a:lnTo>
                    <a:pt x="798" y="328"/>
                  </a:lnTo>
                  <a:lnTo>
                    <a:pt x="799" y="328"/>
                  </a:lnTo>
                  <a:lnTo>
                    <a:pt x="800" y="328"/>
                  </a:lnTo>
                  <a:lnTo>
                    <a:pt x="801" y="328"/>
                  </a:lnTo>
                  <a:lnTo>
                    <a:pt x="802" y="328"/>
                  </a:lnTo>
                  <a:lnTo>
                    <a:pt x="803" y="328"/>
                  </a:lnTo>
                  <a:lnTo>
                    <a:pt x="804" y="328"/>
                  </a:lnTo>
                  <a:lnTo>
                    <a:pt x="805" y="328"/>
                  </a:lnTo>
                  <a:lnTo>
                    <a:pt x="806" y="328"/>
                  </a:lnTo>
                  <a:lnTo>
                    <a:pt x="807" y="328"/>
                  </a:lnTo>
                  <a:lnTo>
                    <a:pt x="808" y="328"/>
                  </a:lnTo>
                  <a:lnTo>
                    <a:pt x="809" y="328"/>
                  </a:lnTo>
                  <a:lnTo>
                    <a:pt x="810" y="328"/>
                  </a:lnTo>
                  <a:lnTo>
                    <a:pt x="811" y="328"/>
                  </a:lnTo>
                  <a:lnTo>
                    <a:pt x="812" y="328"/>
                  </a:lnTo>
                  <a:lnTo>
                    <a:pt x="813" y="328"/>
                  </a:lnTo>
                  <a:lnTo>
                    <a:pt x="814" y="328"/>
                  </a:lnTo>
                  <a:lnTo>
                    <a:pt x="815" y="328"/>
                  </a:lnTo>
                  <a:lnTo>
                    <a:pt x="816" y="328"/>
                  </a:lnTo>
                  <a:lnTo>
                    <a:pt x="817" y="328"/>
                  </a:lnTo>
                  <a:lnTo>
                    <a:pt x="818" y="329"/>
                  </a:lnTo>
                  <a:lnTo>
                    <a:pt x="819" y="329"/>
                  </a:lnTo>
                  <a:lnTo>
                    <a:pt x="820" y="329"/>
                  </a:lnTo>
                  <a:lnTo>
                    <a:pt x="821" y="329"/>
                  </a:lnTo>
                  <a:lnTo>
                    <a:pt x="822" y="329"/>
                  </a:lnTo>
                  <a:lnTo>
                    <a:pt x="823" y="329"/>
                  </a:lnTo>
                  <a:lnTo>
                    <a:pt x="824" y="329"/>
                  </a:lnTo>
                  <a:lnTo>
                    <a:pt x="825" y="329"/>
                  </a:lnTo>
                  <a:lnTo>
                    <a:pt x="826" y="329"/>
                  </a:lnTo>
                  <a:lnTo>
                    <a:pt x="827" y="329"/>
                  </a:lnTo>
                  <a:lnTo>
                    <a:pt x="828" y="329"/>
                  </a:lnTo>
                  <a:lnTo>
                    <a:pt x="829" y="329"/>
                  </a:lnTo>
                  <a:lnTo>
                    <a:pt x="830" y="329"/>
                  </a:lnTo>
                  <a:lnTo>
                    <a:pt x="831" y="329"/>
                  </a:lnTo>
                  <a:lnTo>
                    <a:pt x="832" y="329"/>
                  </a:lnTo>
                  <a:lnTo>
                    <a:pt x="833" y="329"/>
                  </a:lnTo>
                  <a:lnTo>
                    <a:pt x="834" y="329"/>
                  </a:lnTo>
                  <a:lnTo>
                    <a:pt x="835" y="329"/>
                  </a:lnTo>
                  <a:lnTo>
                    <a:pt x="836" y="329"/>
                  </a:lnTo>
                  <a:lnTo>
                    <a:pt x="837" y="329"/>
                  </a:lnTo>
                  <a:lnTo>
                    <a:pt x="838" y="329"/>
                  </a:lnTo>
                  <a:lnTo>
                    <a:pt x="839" y="329"/>
                  </a:lnTo>
                  <a:lnTo>
                    <a:pt x="840" y="329"/>
                  </a:lnTo>
                  <a:lnTo>
                    <a:pt x="841" y="329"/>
                  </a:lnTo>
                  <a:lnTo>
                    <a:pt x="842" y="329"/>
                  </a:lnTo>
                  <a:lnTo>
                    <a:pt x="843" y="329"/>
                  </a:lnTo>
                  <a:lnTo>
                    <a:pt x="844" y="329"/>
                  </a:lnTo>
                  <a:lnTo>
                    <a:pt x="845" y="329"/>
                  </a:lnTo>
                  <a:lnTo>
                    <a:pt x="846" y="329"/>
                  </a:lnTo>
                  <a:lnTo>
                    <a:pt x="847" y="329"/>
                  </a:lnTo>
                  <a:lnTo>
                    <a:pt x="848" y="329"/>
                  </a:lnTo>
                  <a:lnTo>
                    <a:pt x="849" y="329"/>
                  </a:lnTo>
                  <a:lnTo>
                    <a:pt x="850" y="329"/>
                  </a:lnTo>
                  <a:lnTo>
                    <a:pt x="851" y="330"/>
                  </a:lnTo>
                  <a:lnTo>
                    <a:pt x="852" y="330"/>
                  </a:lnTo>
                  <a:lnTo>
                    <a:pt x="853" y="330"/>
                  </a:lnTo>
                  <a:lnTo>
                    <a:pt x="854" y="330"/>
                  </a:lnTo>
                  <a:lnTo>
                    <a:pt x="855" y="330"/>
                  </a:lnTo>
                  <a:lnTo>
                    <a:pt x="856" y="330"/>
                  </a:lnTo>
                  <a:lnTo>
                    <a:pt x="857" y="330"/>
                  </a:lnTo>
                  <a:lnTo>
                    <a:pt x="858" y="330"/>
                  </a:lnTo>
                  <a:lnTo>
                    <a:pt x="859" y="330"/>
                  </a:lnTo>
                  <a:lnTo>
                    <a:pt x="860" y="330"/>
                  </a:lnTo>
                  <a:lnTo>
                    <a:pt x="861" y="330"/>
                  </a:lnTo>
                  <a:lnTo>
                    <a:pt x="862" y="330"/>
                  </a:lnTo>
                  <a:lnTo>
                    <a:pt x="863" y="330"/>
                  </a:lnTo>
                  <a:lnTo>
                    <a:pt x="864" y="330"/>
                  </a:lnTo>
                  <a:lnTo>
                    <a:pt x="865" y="330"/>
                  </a:lnTo>
                  <a:lnTo>
                    <a:pt x="866" y="330"/>
                  </a:lnTo>
                  <a:lnTo>
                    <a:pt x="867" y="330"/>
                  </a:lnTo>
                  <a:lnTo>
                    <a:pt x="868" y="330"/>
                  </a:lnTo>
                  <a:lnTo>
                    <a:pt x="869" y="330"/>
                  </a:lnTo>
                  <a:lnTo>
                    <a:pt x="870" y="330"/>
                  </a:lnTo>
                  <a:lnTo>
                    <a:pt x="871" y="330"/>
                  </a:lnTo>
                  <a:lnTo>
                    <a:pt x="872" y="330"/>
                  </a:lnTo>
                  <a:lnTo>
                    <a:pt x="873" y="330"/>
                  </a:lnTo>
                  <a:lnTo>
                    <a:pt x="874" y="330"/>
                  </a:lnTo>
                  <a:lnTo>
                    <a:pt x="875" y="330"/>
                  </a:lnTo>
                  <a:lnTo>
                    <a:pt x="876" y="330"/>
                  </a:lnTo>
                  <a:lnTo>
                    <a:pt x="877" y="330"/>
                  </a:lnTo>
                  <a:lnTo>
                    <a:pt x="878" y="330"/>
                  </a:lnTo>
                  <a:lnTo>
                    <a:pt x="879" y="330"/>
                  </a:lnTo>
                  <a:lnTo>
                    <a:pt x="880" y="330"/>
                  </a:lnTo>
                  <a:lnTo>
                    <a:pt x="881" y="330"/>
                  </a:lnTo>
                  <a:lnTo>
                    <a:pt x="882" y="330"/>
                  </a:lnTo>
                  <a:lnTo>
                    <a:pt x="883" y="330"/>
                  </a:lnTo>
                  <a:lnTo>
                    <a:pt x="884" y="330"/>
                  </a:lnTo>
                  <a:lnTo>
                    <a:pt x="885" y="330"/>
                  </a:lnTo>
                  <a:lnTo>
                    <a:pt x="886" y="330"/>
                  </a:lnTo>
                </a:path>
              </a:pathLst>
            </a:custGeom>
            <a:noFill/>
            <a:ln w="50800">
              <a:solidFill>
                <a:srgbClr val="FF4848"/>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237" name="Rectangle 62"/>
            <p:cNvSpPr>
              <a:spLocks noChangeArrowheads="1"/>
            </p:cNvSpPr>
            <p:nvPr/>
          </p:nvSpPr>
          <p:spPr bwMode="auto">
            <a:xfrm>
              <a:off x="3155" y="1275"/>
              <a:ext cx="2118" cy="2284"/>
            </a:xfrm>
            <a:prstGeom prst="rect">
              <a:avLst/>
            </a:prstGeom>
            <a:noFill/>
            <a:ln w="793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1238" name="Rectangle 63"/>
            <p:cNvSpPr>
              <a:spLocks noChangeArrowheads="1"/>
            </p:cNvSpPr>
            <p:nvPr/>
          </p:nvSpPr>
          <p:spPr bwMode="auto">
            <a:xfrm>
              <a:off x="3404" y="1877"/>
              <a:ext cx="1095"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b="0">
                  <a:solidFill>
                    <a:srgbClr val="000000"/>
                  </a:solidFill>
                  <a:latin typeface="Times New Roman" pitchFamily="18" charset="0"/>
                </a:rPr>
                <a:t>Lorentzian profile shape</a:t>
              </a:r>
              <a:endParaRPr lang="en-US" sz="2800"/>
            </a:p>
          </p:txBody>
        </p:sp>
      </p:gr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sz="2400" smtClean="0"/>
              <a:t>Several different functions can be used to describe the mixing of Gaussian and Lorentzian contributions</a:t>
            </a:r>
          </a:p>
        </p:txBody>
      </p:sp>
      <p:sp>
        <p:nvSpPr>
          <p:cNvPr id="52227" name="Rectangle 3"/>
          <p:cNvSpPr>
            <a:spLocks noGrp="1" noChangeArrowheads="1"/>
          </p:cNvSpPr>
          <p:nvPr>
            <p:ph type="body" idx="1"/>
          </p:nvPr>
        </p:nvSpPr>
        <p:spPr/>
        <p:txBody>
          <a:bodyPr/>
          <a:lstStyle/>
          <a:p>
            <a:pPr eaLnBrk="1" hangingPunct="1"/>
            <a:r>
              <a:rPr lang="en-US" smtClean="0"/>
              <a:t>The profile function is set in the Object Inspector for Global Parameters (found in Refinement Control list)</a:t>
            </a:r>
          </a:p>
          <a:p>
            <a:pPr lvl="1" eaLnBrk="1" hangingPunct="1"/>
            <a:r>
              <a:rPr lang="en-US" smtClean="0"/>
              <a:t>the same profile function is used for all phases in a single pattern</a:t>
            </a:r>
          </a:p>
          <a:p>
            <a:pPr lvl="1" eaLnBrk="1" hangingPunct="1"/>
            <a:r>
              <a:rPr lang="en-US" smtClean="0"/>
              <a:t>Pseudo Voigt and Pearson VII are the most commonly used</a:t>
            </a:r>
          </a:p>
          <a:p>
            <a:pPr lvl="1" eaLnBrk="1" hangingPunct="1"/>
            <a:r>
              <a:rPr lang="en-US" smtClean="0"/>
              <a:t>Pseudo Voigt</a:t>
            </a:r>
          </a:p>
          <a:p>
            <a:pPr lvl="1" eaLnBrk="1" hangingPunct="1"/>
            <a:r>
              <a:rPr lang="en-US" smtClean="0"/>
              <a:t>Pseudo Voigt with FJC Asymmetry correction</a:t>
            </a:r>
          </a:p>
          <a:p>
            <a:pPr lvl="1" eaLnBrk="1" hangingPunct="1"/>
            <a:r>
              <a:rPr lang="en-US" smtClean="0"/>
              <a:t>Pearson VII</a:t>
            </a:r>
          </a:p>
          <a:p>
            <a:pPr lvl="1" eaLnBrk="1" hangingPunct="1"/>
            <a:r>
              <a:rPr lang="en-US" smtClean="0"/>
              <a:t>Voigt</a:t>
            </a:r>
          </a:p>
        </p:txBody>
      </p:sp>
      <p:pic>
        <p:nvPicPr>
          <p:cNvPr id="522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3886200"/>
            <a:ext cx="28956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z="2400" i="1" dirty="0" err="1" smtClean="0"/>
              <a:t>d</a:t>
            </a:r>
            <a:r>
              <a:rPr lang="en-US" sz="2400" i="1" baseline="-25000" dirty="0" err="1" smtClean="0"/>
              <a:t>hkl</a:t>
            </a:r>
            <a:r>
              <a:rPr lang="en-US" sz="2400" dirty="0" smtClean="0"/>
              <a:t> is a function of the size and shape of the unit cell</a:t>
            </a:r>
          </a:p>
        </p:txBody>
      </p:sp>
      <p:sp>
        <p:nvSpPr>
          <p:cNvPr id="5123" name="Rectangle 3"/>
          <p:cNvSpPr>
            <a:spLocks noGrp="1" noChangeArrowheads="1"/>
          </p:cNvSpPr>
          <p:nvPr>
            <p:ph type="body" idx="1"/>
          </p:nvPr>
        </p:nvSpPr>
        <p:spPr>
          <a:xfrm>
            <a:off x="457200" y="1722437"/>
            <a:ext cx="5181600" cy="4754563"/>
          </a:xfrm>
        </p:spPr>
        <p:txBody>
          <a:bodyPr/>
          <a:lstStyle/>
          <a:p>
            <a:pPr eaLnBrk="1" hangingPunct="1"/>
            <a:r>
              <a:rPr lang="en-US" sz="2000" b="1" dirty="0" err="1" smtClean="0"/>
              <a:t>d</a:t>
            </a:r>
            <a:r>
              <a:rPr lang="en-US" sz="2000" b="1" baseline="-25000" dirty="0" err="1" smtClean="0"/>
              <a:t>hkl</a:t>
            </a:r>
            <a:r>
              <a:rPr lang="en-US" sz="2000" dirty="0" smtClean="0"/>
              <a:t> is the vector drawn from the origin of the unit cell to intersect the crystallographic plane (</a:t>
            </a:r>
            <a:r>
              <a:rPr lang="en-US" sz="2000" dirty="0" err="1" smtClean="0"/>
              <a:t>hkl</a:t>
            </a:r>
            <a:r>
              <a:rPr lang="en-US" sz="2000" dirty="0" smtClean="0"/>
              <a:t>) at a 90</a:t>
            </a:r>
            <a:r>
              <a:rPr lang="en-US" sz="2000" dirty="0" smtClean="0">
                <a:cs typeface="Arial" charset="0"/>
              </a:rPr>
              <a:t>° angle</a:t>
            </a:r>
            <a:r>
              <a:rPr lang="en-US" sz="2000" dirty="0" smtClean="0"/>
              <a:t>. </a:t>
            </a:r>
          </a:p>
          <a:p>
            <a:pPr lvl="1" eaLnBrk="1" hangingPunct="1"/>
            <a:r>
              <a:rPr lang="en-US" sz="1800" i="1" dirty="0" err="1" smtClean="0"/>
              <a:t>d</a:t>
            </a:r>
            <a:r>
              <a:rPr lang="en-US" sz="1800" i="1" baseline="-25000" dirty="0" err="1" smtClean="0"/>
              <a:t>hkl</a:t>
            </a:r>
            <a:r>
              <a:rPr lang="en-US" sz="1800" dirty="0" smtClean="0"/>
              <a:t>, the vector magnitude, is the distance between parallel planes of atoms in the family (</a:t>
            </a:r>
            <a:r>
              <a:rPr lang="en-US" sz="1800" dirty="0" err="1" smtClean="0"/>
              <a:t>hkl</a:t>
            </a:r>
            <a:r>
              <a:rPr lang="en-US" sz="1800" dirty="0" smtClean="0"/>
              <a:t>)</a:t>
            </a:r>
          </a:p>
          <a:p>
            <a:pPr lvl="1" eaLnBrk="1" hangingPunct="1"/>
            <a:r>
              <a:rPr lang="en-US" sz="1800" dirty="0" smtClean="0">
                <a:solidFill>
                  <a:srgbClr val="CC0000"/>
                </a:solidFill>
              </a:rPr>
              <a:t>the diffraction peak position is a product of the average atomic distances in the crystal</a:t>
            </a:r>
          </a:p>
          <a:p>
            <a:pPr lvl="1" eaLnBrk="1" hangingPunct="1"/>
            <a:r>
              <a:rPr lang="en-US" sz="1800" dirty="0" smtClean="0"/>
              <a:t>anything that changes the average bond distances (temperature, pressure, etc.) will change </a:t>
            </a:r>
            <a:r>
              <a:rPr lang="en-US" sz="1800" i="1" dirty="0" err="1" smtClean="0"/>
              <a:t>d</a:t>
            </a:r>
            <a:r>
              <a:rPr lang="en-US" sz="1800" i="1" baseline="-25000" dirty="0" err="1" smtClean="0"/>
              <a:t>hkl</a:t>
            </a:r>
            <a:r>
              <a:rPr lang="en-US" sz="1800" dirty="0" smtClean="0"/>
              <a:t> and therefore the diffraction peak positions</a:t>
            </a:r>
          </a:p>
          <a:p>
            <a:pPr lvl="1" eaLnBrk="1" hangingPunct="1"/>
            <a:endParaRPr lang="en-US" sz="1800" dirty="0" smtClean="0"/>
          </a:p>
          <a:p>
            <a:pPr lvl="1" eaLnBrk="1" hangingPunct="1"/>
            <a:endParaRPr lang="en-US" sz="1600" dirty="0" smtClean="0">
              <a:solidFill>
                <a:srgbClr val="CC0000"/>
              </a:solidFill>
            </a:endParaRPr>
          </a:p>
        </p:txBody>
      </p:sp>
      <p:graphicFrame>
        <p:nvGraphicFramePr>
          <p:cNvPr id="5125" name="Object 5"/>
          <p:cNvGraphicFramePr>
            <a:graphicFrameLocks noChangeAspect="1"/>
          </p:cNvGraphicFramePr>
          <p:nvPr>
            <p:extLst>
              <p:ext uri="{D42A27DB-BD31-4B8C-83A1-F6EECF244321}">
                <p14:modId xmlns:p14="http://schemas.microsoft.com/office/powerpoint/2010/main" val="1488055395"/>
              </p:ext>
            </p:extLst>
          </p:nvPr>
        </p:nvGraphicFramePr>
        <p:xfrm>
          <a:off x="6400800" y="2514600"/>
          <a:ext cx="1371600" cy="644525"/>
        </p:xfrm>
        <a:graphic>
          <a:graphicData uri="http://schemas.openxmlformats.org/presentationml/2006/ole">
            <mc:AlternateContent xmlns:mc="http://schemas.openxmlformats.org/markup-compatibility/2006">
              <mc:Choice xmlns:v="urn:schemas-microsoft-com:vml" Requires="v">
                <p:oleObj spid="_x0000_s5168" name="Equation" r:id="rId3" imgW="837836" imgH="393529" progId="Equation.3">
                  <p:embed/>
                </p:oleObj>
              </mc:Choice>
              <mc:Fallback>
                <p:oleObj name="Equation" r:id="rId3" imgW="837836" imgH="393529"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2514600"/>
                        <a:ext cx="1371600" cy="644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6" name="Object 6"/>
          <p:cNvGraphicFramePr>
            <a:graphicFrameLocks noChangeAspect="1"/>
          </p:cNvGraphicFramePr>
          <p:nvPr>
            <p:extLst>
              <p:ext uri="{D42A27DB-BD31-4B8C-83A1-F6EECF244321}">
                <p14:modId xmlns:p14="http://schemas.microsoft.com/office/powerpoint/2010/main" val="1491561087"/>
              </p:ext>
            </p:extLst>
          </p:nvPr>
        </p:nvGraphicFramePr>
        <p:xfrm>
          <a:off x="5867165" y="3276600"/>
          <a:ext cx="2747963" cy="671512"/>
        </p:xfrm>
        <a:graphic>
          <a:graphicData uri="http://schemas.openxmlformats.org/presentationml/2006/ole">
            <mc:AlternateContent xmlns:mc="http://schemas.openxmlformats.org/markup-compatibility/2006">
              <mc:Choice xmlns:v="urn:schemas-microsoft-com:vml" Requires="v">
                <p:oleObj spid="_x0000_s5169" name="Equation" r:id="rId5" imgW="1714500" imgH="419100" progId="Equation.3">
                  <p:embed/>
                </p:oleObj>
              </mc:Choice>
              <mc:Fallback>
                <p:oleObj name="Equation" r:id="rId5" imgW="1714500" imgH="41910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7165" y="3276600"/>
                        <a:ext cx="2747963" cy="671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7" name="Object 7"/>
          <p:cNvGraphicFramePr>
            <a:graphicFrameLocks noChangeAspect="1"/>
          </p:cNvGraphicFramePr>
          <p:nvPr>
            <p:extLst>
              <p:ext uri="{D42A27DB-BD31-4B8C-83A1-F6EECF244321}">
                <p14:modId xmlns:p14="http://schemas.microsoft.com/office/powerpoint/2010/main" val="694482800"/>
              </p:ext>
            </p:extLst>
          </p:nvPr>
        </p:nvGraphicFramePr>
        <p:xfrm>
          <a:off x="685800" y="1219200"/>
          <a:ext cx="7848600" cy="390525"/>
        </p:xfrm>
        <a:graphic>
          <a:graphicData uri="http://schemas.openxmlformats.org/presentationml/2006/ole">
            <mc:AlternateContent xmlns:mc="http://schemas.openxmlformats.org/markup-compatibility/2006">
              <mc:Choice xmlns:v="urn:schemas-microsoft-com:vml" Requires="v">
                <p:oleObj spid="_x0000_s5170" name="Equation" r:id="rId7" imgW="4838700" imgH="241300" progId="Equation.3">
                  <p:embed/>
                </p:oleObj>
              </mc:Choice>
              <mc:Fallback>
                <p:oleObj name="Equation" r:id="rId7" imgW="4838700" imgH="24130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5800" y="1219200"/>
                        <a:ext cx="7848600" cy="390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128" name="Object 8"/>
          <p:cNvGraphicFramePr>
            <a:graphicFrameLocks noChangeAspect="1"/>
          </p:cNvGraphicFramePr>
          <p:nvPr>
            <p:extLst>
              <p:ext uri="{D42A27DB-BD31-4B8C-83A1-F6EECF244321}">
                <p14:modId xmlns:p14="http://schemas.microsoft.com/office/powerpoint/2010/main" val="2567463711"/>
              </p:ext>
            </p:extLst>
          </p:nvPr>
        </p:nvGraphicFramePr>
        <p:xfrm>
          <a:off x="6399212" y="1676400"/>
          <a:ext cx="1219200" cy="687388"/>
        </p:xfrm>
        <a:graphic>
          <a:graphicData uri="http://schemas.openxmlformats.org/presentationml/2006/ole">
            <mc:AlternateContent xmlns:mc="http://schemas.openxmlformats.org/markup-compatibility/2006">
              <mc:Choice xmlns:v="urn:schemas-microsoft-com:vml" Requires="v">
                <p:oleObj spid="_x0000_s5171" name="Equation" r:id="rId9" imgW="698197" imgH="393529" progId="Equation.3">
                  <p:embed/>
                </p:oleObj>
              </mc:Choice>
              <mc:Fallback>
                <p:oleObj name="Equation" r:id="rId9" imgW="698197" imgH="393529" progId="Equation.3">
                  <p:embed/>
                  <p:pic>
                    <p:nvPicPr>
                      <p:cNvPr id="0"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99212" y="1676400"/>
                        <a:ext cx="1219200" cy="687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3" name="Group 2"/>
          <p:cNvGrpSpPr/>
          <p:nvPr/>
        </p:nvGrpSpPr>
        <p:grpSpPr>
          <a:xfrm>
            <a:off x="5940425" y="3916362"/>
            <a:ext cx="2898775" cy="2560638"/>
            <a:chOff x="5562600" y="3810000"/>
            <a:chExt cx="2898775" cy="2560638"/>
          </a:xfrm>
        </p:grpSpPr>
        <p:pic>
          <p:nvPicPr>
            <p:cNvPr id="5124" name="Picture 4"/>
            <p:cNvPicPr>
              <a:picLocks noChangeAspect="1" noChangeArrowheads="1"/>
            </p:cNvPicPr>
            <p:nvPr/>
          </p:nvPicPr>
          <p:blipFill>
            <a:blip r:embed="rId11">
              <a:extLst>
                <a:ext uri="{28A0092B-C50C-407E-A947-70E740481C1C}">
                  <a14:useLocalDpi xmlns:a14="http://schemas.microsoft.com/office/drawing/2010/main" val="0"/>
                </a:ext>
              </a:extLst>
            </a:blip>
            <a:srcRect l="28752" t="18085" r="26314" b="21484"/>
            <a:stretch>
              <a:fillRect/>
            </a:stretch>
          </p:blipFill>
          <p:spPr bwMode="auto">
            <a:xfrm>
              <a:off x="5562600" y="3810000"/>
              <a:ext cx="2898775" cy="2560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9" name="Line 10"/>
            <p:cNvSpPr>
              <a:spLocks noChangeShapeType="1"/>
            </p:cNvSpPr>
            <p:nvPr/>
          </p:nvSpPr>
          <p:spPr bwMode="auto">
            <a:xfrm flipV="1">
              <a:off x="6245225" y="5105400"/>
              <a:ext cx="1066800" cy="1066800"/>
            </a:xfrm>
            <a:prstGeom prst="line">
              <a:avLst/>
            </a:prstGeom>
            <a:noFill/>
            <a:ln w="38100">
              <a:solidFill>
                <a:schemeClr val="tx1"/>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30" name="Text Box 11"/>
            <p:cNvSpPr txBox="1">
              <a:spLocks noChangeArrowheads="1"/>
            </p:cNvSpPr>
            <p:nvPr/>
          </p:nvSpPr>
          <p:spPr bwMode="auto">
            <a:xfrm rot="18638233">
              <a:off x="6626225" y="5562600"/>
              <a:ext cx="5762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r>
                <a:rPr lang="en-US"/>
                <a:t>d</a:t>
              </a:r>
              <a:r>
                <a:rPr lang="en-US" baseline="-25000"/>
                <a:t>110</a:t>
              </a:r>
              <a:endParaRPr lang="en-US"/>
            </a:p>
          </p:txBody>
        </p:sp>
      </p:gr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sz="2400" smtClean="0"/>
              <a:t>The Pseudo Voigt equation uses up to 3 parameters to describe Gaussian and Lorentzian components</a:t>
            </a:r>
          </a:p>
        </p:txBody>
      </p:sp>
      <p:sp>
        <p:nvSpPr>
          <p:cNvPr id="53251" name="Rectangle 3"/>
          <p:cNvSpPr>
            <a:spLocks noGrp="1" noChangeArrowheads="1"/>
          </p:cNvSpPr>
          <p:nvPr>
            <p:ph type="body" sz="half" idx="1"/>
          </p:nvPr>
        </p:nvSpPr>
        <p:spPr>
          <a:xfrm>
            <a:off x="457200" y="3048000"/>
            <a:ext cx="8153400" cy="3078163"/>
          </a:xfrm>
        </p:spPr>
        <p:txBody>
          <a:bodyPr/>
          <a:lstStyle/>
          <a:p>
            <a:pPr eaLnBrk="1" hangingPunct="1"/>
            <a:r>
              <a:rPr lang="en-US" sz="2000" smtClean="0"/>
              <a:t>The parameters </a:t>
            </a:r>
            <a:r>
              <a:rPr lang="en-US" sz="2000" smtClean="0">
                <a:latin typeface="Symbol" pitchFamily="18" charset="2"/>
              </a:rPr>
              <a:t>g</a:t>
            </a:r>
            <a:r>
              <a:rPr lang="en-US" sz="2000" baseline="-25000" smtClean="0"/>
              <a:t>1</a:t>
            </a:r>
            <a:r>
              <a:rPr lang="en-US" sz="2000" smtClean="0"/>
              <a:t>, </a:t>
            </a:r>
            <a:r>
              <a:rPr lang="en-US" sz="2000" smtClean="0">
                <a:latin typeface="Symbol" pitchFamily="18" charset="2"/>
              </a:rPr>
              <a:t>g</a:t>
            </a:r>
            <a:r>
              <a:rPr lang="en-US" sz="2000" baseline="-25000" smtClean="0"/>
              <a:t>2</a:t>
            </a:r>
            <a:r>
              <a:rPr lang="en-US" sz="2000" smtClean="0"/>
              <a:t>, and </a:t>
            </a:r>
            <a:r>
              <a:rPr lang="en-US" sz="2000" smtClean="0">
                <a:latin typeface="Symbol" pitchFamily="18" charset="2"/>
              </a:rPr>
              <a:t>g</a:t>
            </a:r>
            <a:r>
              <a:rPr lang="en-US" sz="2000" baseline="-25000" smtClean="0"/>
              <a:t>3</a:t>
            </a:r>
            <a:r>
              <a:rPr lang="en-US" sz="2000" smtClean="0"/>
              <a:t> are the refinable shape parameters, listed as Peak Shape 1, Peak Shape 2, and Peak Shape 3 in the </a:t>
            </a:r>
            <a:r>
              <a:rPr lang="en-US" sz="2000" u="sng" smtClean="0"/>
              <a:t>Refinement Control </a:t>
            </a:r>
            <a:r>
              <a:rPr lang="en-US" sz="2000" smtClean="0"/>
              <a:t>list </a:t>
            </a:r>
          </a:p>
          <a:p>
            <a:pPr lvl="1" eaLnBrk="1" hangingPunct="1"/>
            <a:r>
              <a:rPr lang="en-US" sz="1800" smtClean="0"/>
              <a:t>Usually Peak Shape 1 is the only one used</a:t>
            </a:r>
          </a:p>
          <a:p>
            <a:pPr eaLnBrk="1" hangingPunct="1"/>
            <a:r>
              <a:rPr lang="en-US" sz="2000" smtClean="0"/>
              <a:t>H</a:t>
            </a:r>
            <a:r>
              <a:rPr lang="en-US" sz="2000" baseline="-25000" smtClean="0"/>
              <a:t>k</a:t>
            </a:r>
            <a:r>
              <a:rPr lang="en-US" sz="2000" smtClean="0"/>
              <a:t> is the Cagliotti peak width function</a:t>
            </a:r>
          </a:p>
          <a:p>
            <a:pPr eaLnBrk="1" hangingPunct="1"/>
            <a:r>
              <a:rPr lang="en-US" sz="2000" smtClean="0"/>
              <a:t>C</a:t>
            </a:r>
            <a:r>
              <a:rPr lang="en-US" sz="2000" baseline="-25000" smtClean="0"/>
              <a:t>1</a:t>
            </a:r>
            <a:r>
              <a:rPr lang="en-US" sz="2000" smtClean="0"/>
              <a:t> is 4 ln 2</a:t>
            </a:r>
          </a:p>
          <a:p>
            <a:pPr eaLnBrk="1" hangingPunct="1"/>
            <a:endParaRPr lang="en-US" sz="2000" smtClean="0"/>
          </a:p>
          <a:p>
            <a:pPr eaLnBrk="1" hangingPunct="1"/>
            <a:r>
              <a:rPr lang="en-US" sz="2000" smtClean="0"/>
              <a:t>X</a:t>
            </a:r>
            <a:r>
              <a:rPr lang="en-US" sz="2000" baseline="-25000" smtClean="0"/>
              <a:t>kj </a:t>
            </a:r>
            <a:r>
              <a:rPr lang="en-US" sz="2000" smtClean="0"/>
              <a:t>is </a:t>
            </a:r>
            <a:endParaRPr lang="en-US" sz="2000" baseline="-25000" smtClean="0"/>
          </a:p>
        </p:txBody>
      </p:sp>
      <p:graphicFrame>
        <p:nvGraphicFramePr>
          <p:cNvPr id="53252" name="Object 4"/>
          <p:cNvGraphicFramePr>
            <a:graphicFrameLocks noGrp="1" noChangeAspect="1"/>
          </p:cNvGraphicFramePr>
          <p:nvPr>
            <p:ph sz="quarter" idx="2"/>
          </p:nvPr>
        </p:nvGraphicFramePr>
        <p:xfrm>
          <a:off x="1295400" y="1371600"/>
          <a:ext cx="6477000" cy="914400"/>
        </p:xfrm>
        <a:graphic>
          <a:graphicData uri="http://schemas.openxmlformats.org/presentationml/2006/ole">
            <mc:AlternateContent xmlns:mc="http://schemas.openxmlformats.org/markup-compatibility/2006">
              <mc:Choice xmlns:v="urn:schemas-microsoft-com:vml" Requires="v">
                <p:oleObj spid="_x0000_s53283" name="Equation" r:id="rId3" imgW="3238500" imgH="457200" progId="Equation.3">
                  <p:embed/>
                </p:oleObj>
              </mc:Choice>
              <mc:Fallback>
                <p:oleObj name="Equation" r:id="rId3" imgW="3238500" imgH="4572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1371600"/>
                        <a:ext cx="64770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3253" name="Object 6"/>
          <p:cNvGraphicFramePr>
            <a:graphicFrameLocks noGrp="1" noChangeAspect="1"/>
          </p:cNvGraphicFramePr>
          <p:nvPr>
            <p:ph sz="quarter" idx="3"/>
          </p:nvPr>
        </p:nvGraphicFramePr>
        <p:xfrm>
          <a:off x="2971800" y="2286000"/>
          <a:ext cx="3048000" cy="544513"/>
        </p:xfrm>
        <a:graphic>
          <a:graphicData uri="http://schemas.openxmlformats.org/presentationml/2006/ole">
            <mc:AlternateContent xmlns:mc="http://schemas.openxmlformats.org/markup-compatibility/2006">
              <mc:Choice xmlns:v="urn:schemas-microsoft-com:vml" Requires="v">
                <p:oleObj spid="_x0000_s53284" name="Equation" r:id="rId5" imgW="1422400" imgH="254000" progId="Equation.3">
                  <p:embed/>
                </p:oleObj>
              </mc:Choice>
              <mc:Fallback>
                <p:oleObj name="Equation" r:id="rId5" imgW="1422400" imgH="25400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1800" y="2286000"/>
                        <a:ext cx="3048000" cy="544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3254" name="Object 7"/>
          <p:cNvGraphicFramePr>
            <a:graphicFrameLocks noChangeAspect="1"/>
          </p:cNvGraphicFramePr>
          <p:nvPr/>
        </p:nvGraphicFramePr>
        <p:xfrm>
          <a:off x="1600200" y="5257800"/>
          <a:ext cx="2043113" cy="806450"/>
        </p:xfrm>
        <a:graphic>
          <a:graphicData uri="http://schemas.openxmlformats.org/presentationml/2006/ole">
            <mc:AlternateContent xmlns:mc="http://schemas.openxmlformats.org/markup-compatibility/2006">
              <mc:Choice xmlns:v="urn:schemas-microsoft-com:vml" Requires="v">
                <p:oleObj spid="_x0000_s53285" name="Equation" r:id="rId7" imgW="1091726" imgH="431613" progId="Equation.3">
                  <p:embed/>
                </p:oleObj>
              </mc:Choice>
              <mc:Fallback>
                <p:oleObj name="Equation" r:id="rId7" imgW="1091726" imgH="431613"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00200" y="5257800"/>
                        <a:ext cx="2043113" cy="80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txBox="1">
            <a:spLocks noGrp="1"/>
          </p:cNvSpPr>
          <p:nvPr/>
        </p:nvSpPr>
        <p:spPr bwMode="auto">
          <a:xfrm>
            <a:off x="7010400" y="6324600"/>
            <a:ext cx="1905000" cy="457200"/>
          </a:xfrm>
          <a:prstGeom prst="rect">
            <a:avLst/>
          </a:prstGeom>
          <a:noFill/>
          <a:ln>
            <a:miter lim="800000"/>
            <a:headEnd/>
            <a:tailEnd/>
          </a:ln>
        </p:spPr>
        <p:txBody>
          <a:bodyPr/>
          <a:lstStyle/>
          <a:p>
            <a:pPr algn="r">
              <a:spcBef>
                <a:spcPct val="20000"/>
              </a:spcBef>
              <a:buClr>
                <a:schemeClr val="accent1"/>
              </a:buClr>
              <a:defRPr/>
            </a:pPr>
            <a:fld id="{D7F0470D-8F41-48BE-B81E-CC73FE02586C}" type="slidenum">
              <a:rPr lang="en-US" sz="1200" b="0">
                <a:solidFill>
                  <a:schemeClr val="bg1"/>
                </a:solidFill>
                <a:latin typeface="+mn-lt"/>
              </a:rPr>
              <a:pPr algn="r">
                <a:spcBef>
                  <a:spcPct val="20000"/>
                </a:spcBef>
                <a:buClr>
                  <a:schemeClr val="accent1"/>
                </a:buClr>
                <a:defRPr/>
              </a:pPr>
              <a:t>51</a:t>
            </a:fld>
            <a:endParaRPr lang="en-US" sz="1400">
              <a:solidFill>
                <a:schemeClr val="bg1"/>
              </a:solidFill>
              <a:latin typeface="Times New Roman" pitchFamily="18" charset="0"/>
            </a:endParaRPr>
          </a:p>
        </p:txBody>
      </p:sp>
      <p:sp>
        <p:nvSpPr>
          <p:cNvPr id="54275" name="Rectangle 2"/>
          <p:cNvSpPr>
            <a:spLocks noGrp="1" noChangeArrowheads="1"/>
          </p:cNvSpPr>
          <p:nvPr>
            <p:ph type="title" idx="4294967295"/>
          </p:nvPr>
        </p:nvSpPr>
        <p:spPr/>
        <p:txBody>
          <a:bodyPr bIns="90000"/>
          <a:lstStyle/>
          <a:p>
            <a:pPr eaLnBrk="1" hangingPunct="1"/>
            <a:r>
              <a:rPr lang="en-US" smtClean="0"/>
              <a:t>Background can be empirically fit with an equation, manually fit, or evaluated with blank</a:t>
            </a:r>
          </a:p>
        </p:txBody>
      </p:sp>
      <p:sp>
        <p:nvSpPr>
          <p:cNvPr id="54276" name="Rectangle 3"/>
          <p:cNvSpPr>
            <a:spLocks noGrp="1" noChangeArrowheads="1"/>
          </p:cNvSpPr>
          <p:nvPr>
            <p:ph type="body" idx="4294967295"/>
          </p:nvPr>
        </p:nvSpPr>
        <p:spPr>
          <a:xfrm>
            <a:off x="381000" y="1600200"/>
            <a:ext cx="8458200" cy="2286000"/>
          </a:xfrm>
        </p:spPr>
        <p:txBody>
          <a:bodyPr/>
          <a:lstStyle/>
          <a:p>
            <a:pPr eaLnBrk="1" hangingPunct="1"/>
            <a:r>
              <a:rPr lang="en-US" sz="2000" smtClean="0"/>
              <a:t>refinement of a polynomial function</a:t>
            </a:r>
          </a:p>
          <a:p>
            <a:pPr eaLnBrk="1" hangingPunct="1"/>
            <a:r>
              <a:rPr lang="en-US" sz="2000" smtClean="0"/>
              <a:t>refinement using a type I or II Chebyshev polynomial function </a:t>
            </a:r>
          </a:p>
          <a:p>
            <a:pPr eaLnBrk="1" hangingPunct="1"/>
            <a:r>
              <a:rPr lang="en-US" sz="2000" smtClean="0"/>
              <a:t>By amorphous sinc function</a:t>
            </a:r>
            <a:endParaRPr lang="en-US" smtClean="0"/>
          </a:p>
          <a:p>
            <a:pPr eaLnBrk="1" hangingPunct="1"/>
            <a:r>
              <a:rPr lang="en-US" sz="2000" smtClean="0"/>
              <a:t>linear interpolation between base points</a:t>
            </a:r>
          </a:p>
          <a:p>
            <a:pPr eaLnBrk="1" hangingPunct="1"/>
            <a:r>
              <a:rPr lang="en-US" sz="2000" smtClean="0"/>
              <a:t>independent data collection run without the sample in place </a:t>
            </a:r>
          </a:p>
          <a:p>
            <a:pPr eaLnBrk="1" hangingPunct="1"/>
            <a:endParaRPr lang="en-US" sz="2000" smtClean="0"/>
          </a:p>
        </p:txBody>
      </p:sp>
      <p:pic>
        <p:nvPicPr>
          <p:cNvPr id="542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650" y="3524250"/>
            <a:ext cx="864870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smtClean="0"/>
              <a:t>Systematic error in diffraction peak positions can also be calculated</a:t>
            </a:r>
          </a:p>
        </p:txBody>
      </p:sp>
      <p:sp>
        <p:nvSpPr>
          <p:cNvPr id="55299" name="Rectangle 3"/>
          <p:cNvSpPr>
            <a:spLocks noGrp="1" noChangeArrowheads="1"/>
          </p:cNvSpPr>
          <p:nvPr>
            <p:ph type="body" idx="1"/>
          </p:nvPr>
        </p:nvSpPr>
        <p:spPr/>
        <p:txBody>
          <a:bodyPr/>
          <a:lstStyle/>
          <a:p>
            <a:pPr eaLnBrk="1" hangingPunct="1"/>
            <a:r>
              <a:rPr lang="en-US" smtClean="0"/>
              <a:t>The systematic error functions are found in Global Parameters</a:t>
            </a:r>
          </a:p>
          <a:p>
            <a:pPr eaLnBrk="1" hangingPunct="1"/>
            <a:r>
              <a:rPr lang="en-US" smtClean="0"/>
              <a:t>They apply to all phases in the sample</a:t>
            </a:r>
          </a:p>
          <a:p>
            <a:pPr lvl="1" eaLnBrk="1" hangingPunct="1"/>
            <a:r>
              <a:rPr lang="en-US" smtClean="0"/>
              <a:t>zero shift</a:t>
            </a:r>
          </a:p>
          <a:p>
            <a:pPr lvl="1" eaLnBrk="1" hangingPunct="1"/>
            <a:r>
              <a:rPr lang="en-US" smtClean="0"/>
              <a:t>specimen displacement</a:t>
            </a:r>
          </a:p>
        </p:txBody>
      </p:sp>
      <p:pic>
        <p:nvPicPr>
          <p:cNvPr id="55300" name="Picture 4"/>
          <p:cNvPicPr>
            <a:picLocks noChangeAspect="1" noChangeArrowheads="1"/>
          </p:cNvPicPr>
          <p:nvPr/>
        </p:nvPicPr>
        <p:blipFill>
          <a:blip r:embed="rId2">
            <a:extLst>
              <a:ext uri="{28A0092B-C50C-407E-A947-70E740481C1C}">
                <a14:useLocalDpi xmlns:a14="http://schemas.microsoft.com/office/drawing/2010/main" val="0"/>
              </a:ext>
            </a:extLst>
          </a:blip>
          <a:srcRect l="41875" t="17999" r="35001" b="62001"/>
          <a:stretch>
            <a:fillRect/>
          </a:stretch>
        </p:blipFill>
        <p:spPr bwMode="auto">
          <a:xfrm>
            <a:off x="3276600" y="3733800"/>
            <a:ext cx="28194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8100">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txBox="1">
            <a:spLocks noGrp="1"/>
          </p:cNvSpPr>
          <p:nvPr/>
        </p:nvSpPr>
        <p:spPr bwMode="auto">
          <a:xfrm>
            <a:off x="7010400" y="6324600"/>
            <a:ext cx="1905000" cy="457200"/>
          </a:xfrm>
          <a:prstGeom prst="rect">
            <a:avLst/>
          </a:prstGeom>
          <a:noFill/>
          <a:ln>
            <a:miter lim="800000"/>
            <a:headEnd/>
            <a:tailEnd/>
          </a:ln>
        </p:spPr>
        <p:txBody>
          <a:bodyPr/>
          <a:lstStyle/>
          <a:p>
            <a:pPr algn="r">
              <a:spcBef>
                <a:spcPct val="20000"/>
              </a:spcBef>
              <a:buClr>
                <a:schemeClr val="accent1"/>
              </a:buClr>
              <a:defRPr/>
            </a:pPr>
            <a:fld id="{F6689D57-87EF-4D34-869F-A2F6043A72A0}" type="slidenum">
              <a:rPr lang="en-US" sz="1200" b="0">
                <a:solidFill>
                  <a:schemeClr val="bg1"/>
                </a:solidFill>
                <a:latin typeface="+mn-lt"/>
              </a:rPr>
              <a:pPr algn="r">
                <a:spcBef>
                  <a:spcPct val="20000"/>
                </a:spcBef>
                <a:buClr>
                  <a:schemeClr val="accent1"/>
                </a:buClr>
                <a:defRPr/>
              </a:pPr>
              <a:t>53</a:t>
            </a:fld>
            <a:endParaRPr lang="en-US" sz="1400">
              <a:solidFill>
                <a:schemeClr val="bg1"/>
              </a:solidFill>
              <a:latin typeface="Times New Roman" pitchFamily="18" charset="0"/>
            </a:endParaRPr>
          </a:p>
        </p:txBody>
      </p:sp>
      <p:sp>
        <p:nvSpPr>
          <p:cNvPr id="56323" name="Rectangle 2"/>
          <p:cNvSpPr>
            <a:spLocks noGrp="1" noChangeArrowheads="1"/>
          </p:cNvSpPr>
          <p:nvPr>
            <p:ph type="title" idx="4294967295"/>
          </p:nvPr>
        </p:nvSpPr>
        <p:spPr/>
        <p:txBody>
          <a:bodyPr bIns="90000"/>
          <a:lstStyle/>
          <a:p>
            <a:pPr eaLnBrk="1" hangingPunct="1"/>
            <a:r>
              <a:rPr lang="en-US" smtClean="0"/>
              <a:t>The Parameters of a Pattern Simulation</a:t>
            </a:r>
          </a:p>
        </p:txBody>
      </p:sp>
      <p:sp>
        <p:nvSpPr>
          <p:cNvPr id="56324" name="Rectangle 3"/>
          <p:cNvSpPr>
            <a:spLocks noGrp="1" noChangeArrowheads="1"/>
          </p:cNvSpPr>
          <p:nvPr>
            <p:ph type="body" idx="4294967295"/>
          </p:nvPr>
        </p:nvSpPr>
        <p:spPr>
          <a:xfrm>
            <a:off x="457200" y="1219200"/>
            <a:ext cx="8229600" cy="4906963"/>
          </a:xfrm>
        </p:spPr>
        <p:txBody>
          <a:bodyPr/>
          <a:lstStyle/>
          <a:p>
            <a:pPr eaLnBrk="1" hangingPunct="1">
              <a:lnSpc>
                <a:spcPct val="90000"/>
              </a:lnSpc>
            </a:pPr>
            <a:r>
              <a:rPr lang="en-US" sz="1800" smtClean="0"/>
              <a:t>Global parameters affect the entire sample rather than individual phases</a:t>
            </a:r>
          </a:p>
          <a:p>
            <a:pPr lvl="1" eaLnBrk="1" hangingPunct="1">
              <a:lnSpc>
                <a:spcPct val="90000"/>
              </a:lnSpc>
            </a:pPr>
            <a:r>
              <a:rPr lang="en-US" sz="1600" smtClean="0"/>
              <a:t>Background function</a:t>
            </a:r>
          </a:p>
          <a:p>
            <a:pPr lvl="1" eaLnBrk="1" hangingPunct="1">
              <a:lnSpc>
                <a:spcPct val="90000"/>
              </a:lnSpc>
            </a:pPr>
            <a:r>
              <a:rPr lang="en-US" sz="1600" smtClean="0"/>
              <a:t>Zero Shift</a:t>
            </a:r>
          </a:p>
          <a:p>
            <a:pPr lvl="1" eaLnBrk="1" hangingPunct="1">
              <a:lnSpc>
                <a:spcPct val="90000"/>
              </a:lnSpc>
            </a:pPr>
            <a:r>
              <a:rPr lang="en-US" sz="1600" smtClean="0"/>
              <a:t>Specimen Displacement</a:t>
            </a:r>
          </a:p>
          <a:p>
            <a:pPr lvl="1" eaLnBrk="1" hangingPunct="1">
              <a:lnSpc>
                <a:spcPct val="90000"/>
              </a:lnSpc>
            </a:pPr>
            <a:r>
              <a:rPr lang="en-US" sz="1600" smtClean="0"/>
              <a:t>POL (lorentz polarization factor)</a:t>
            </a:r>
          </a:p>
          <a:p>
            <a:pPr lvl="1" eaLnBrk="1" hangingPunct="1">
              <a:lnSpc>
                <a:spcPct val="90000"/>
              </a:lnSpc>
            </a:pPr>
            <a:r>
              <a:rPr lang="en-US" sz="1600" smtClean="0"/>
              <a:t>Sample Geometry</a:t>
            </a:r>
          </a:p>
          <a:p>
            <a:pPr lvl="1" eaLnBrk="1" hangingPunct="1">
              <a:lnSpc>
                <a:spcPct val="90000"/>
              </a:lnSpc>
            </a:pPr>
            <a:r>
              <a:rPr lang="en-US" sz="1600" smtClean="0"/>
              <a:t>selecting the Profile Function</a:t>
            </a:r>
          </a:p>
          <a:p>
            <a:pPr eaLnBrk="1" hangingPunct="1">
              <a:lnSpc>
                <a:spcPct val="90000"/>
              </a:lnSpc>
            </a:pPr>
            <a:r>
              <a:rPr lang="en-US" sz="1800" smtClean="0"/>
              <a:t>Other parameters are set individually for each phase </a:t>
            </a:r>
          </a:p>
          <a:p>
            <a:pPr lvl="1" eaLnBrk="1" hangingPunct="1">
              <a:lnSpc>
                <a:spcPct val="90000"/>
              </a:lnSpc>
            </a:pPr>
            <a:r>
              <a:rPr lang="en-US" sz="1600" smtClean="0"/>
              <a:t>scale factor</a:t>
            </a:r>
          </a:p>
          <a:p>
            <a:pPr lvl="1" eaLnBrk="1" hangingPunct="1">
              <a:lnSpc>
                <a:spcPct val="90000"/>
              </a:lnSpc>
            </a:pPr>
            <a:r>
              <a:rPr lang="en-US" sz="1600" smtClean="0"/>
              <a:t>preferred orientation (March-Dollase function)</a:t>
            </a:r>
          </a:p>
          <a:p>
            <a:pPr lvl="1" eaLnBrk="1" hangingPunct="1">
              <a:lnSpc>
                <a:spcPct val="90000"/>
              </a:lnSpc>
            </a:pPr>
            <a:r>
              <a:rPr lang="en-US" sz="1600" smtClean="0"/>
              <a:t>unit cell</a:t>
            </a:r>
          </a:p>
          <a:p>
            <a:pPr lvl="1" eaLnBrk="1" hangingPunct="1">
              <a:lnSpc>
                <a:spcPct val="90000"/>
              </a:lnSpc>
            </a:pPr>
            <a:r>
              <a:rPr lang="en-US" sz="1600" smtClean="0"/>
              <a:t>atomic parameters are for each atom in the phase</a:t>
            </a:r>
          </a:p>
          <a:p>
            <a:pPr lvl="2" eaLnBrk="1" hangingPunct="1">
              <a:lnSpc>
                <a:spcPct val="90000"/>
              </a:lnSpc>
            </a:pPr>
            <a:r>
              <a:rPr lang="en-US" sz="1400" smtClean="0"/>
              <a:t>position, SOF, thermal parameter</a:t>
            </a:r>
          </a:p>
          <a:p>
            <a:pPr lvl="1" eaLnBrk="1" hangingPunct="1">
              <a:lnSpc>
                <a:spcPct val="90000"/>
              </a:lnSpc>
            </a:pPr>
            <a:r>
              <a:rPr lang="en-US" sz="1600" smtClean="0"/>
              <a:t>Peak Profile parameters</a:t>
            </a:r>
          </a:p>
          <a:p>
            <a:pPr lvl="2" eaLnBrk="1" hangingPunct="1">
              <a:lnSpc>
                <a:spcPct val="90000"/>
              </a:lnSpc>
            </a:pPr>
            <a:r>
              <a:rPr lang="en-US" sz="1400" smtClean="0"/>
              <a:t>Cagliotti peak width function parameters U,V, and W</a:t>
            </a:r>
          </a:p>
          <a:p>
            <a:pPr lvl="2" eaLnBrk="1" hangingPunct="1">
              <a:lnSpc>
                <a:spcPct val="90000"/>
              </a:lnSpc>
            </a:pPr>
            <a:r>
              <a:rPr lang="en-US" sz="1400" smtClean="0"/>
              <a:t>Profile shape parameters</a:t>
            </a:r>
          </a:p>
          <a:p>
            <a:pPr lvl="2" eaLnBrk="1" hangingPunct="1">
              <a:lnSpc>
                <a:spcPct val="90000"/>
              </a:lnSpc>
            </a:pPr>
            <a:r>
              <a:rPr lang="en-US" sz="1400" smtClean="0"/>
              <a:t>peak asymmetry profile</a:t>
            </a:r>
          </a:p>
          <a:p>
            <a:pPr lvl="2" eaLnBrk="1" hangingPunct="1">
              <a:lnSpc>
                <a:spcPct val="90000"/>
              </a:lnSpc>
            </a:pPr>
            <a:r>
              <a:rPr lang="en-US" sz="1400" smtClean="0"/>
              <a:t>anisotropic broadening function</a:t>
            </a:r>
          </a:p>
        </p:txBody>
      </p:sp>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idx="4294967295"/>
          </p:nvPr>
        </p:nvSpPr>
        <p:spPr/>
        <p:txBody>
          <a:bodyPr bIns="90000"/>
          <a:lstStyle/>
          <a:p>
            <a:pPr eaLnBrk="1" hangingPunct="1"/>
            <a:r>
              <a:rPr lang="en-US" smtClean="0"/>
              <a:t>What is Physically Meaningful?</a:t>
            </a:r>
          </a:p>
        </p:txBody>
      </p:sp>
      <p:sp>
        <p:nvSpPr>
          <p:cNvPr id="57347" name="Content Placeholder 2"/>
          <p:cNvSpPr>
            <a:spLocks noGrp="1"/>
          </p:cNvSpPr>
          <p:nvPr>
            <p:ph idx="4294967295"/>
          </p:nvPr>
        </p:nvSpPr>
        <p:spPr/>
        <p:txBody>
          <a:bodyPr/>
          <a:lstStyle/>
          <a:p>
            <a:pPr eaLnBrk="1" hangingPunct="1">
              <a:buFontTx/>
              <a:buNone/>
            </a:pPr>
            <a:r>
              <a:rPr lang="en-US" smtClean="0"/>
              <a:t>Wel (1975)</a:t>
            </a:r>
          </a:p>
        </p:txBody>
      </p:sp>
      <p:sp>
        <p:nvSpPr>
          <p:cNvPr id="4" name="Slide Number Placeholder 3"/>
          <p:cNvSpPr txBox="1">
            <a:spLocks noGrp="1"/>
          </p:cNvSpPr>
          <p:nvPr/>
        </p:nvSpPr>
        <p:spPr bwMode="auto">
          <a:xfrm>
            <a:off x="7010400" y="6324600"/>
            <a:ext cx="1905000" cy="457200"/>
          </a:xfrm>
          <a:prstGeom prst="rect">
            <a:avLst/>
          </a:prstGeom>
          <a:noFill/>
          <a:ln>
            <a:miter lim="800000"/>
            <a:headEnd/>
            <a:tailEnd/>
          </a:ln>
        </p:spPr>
        <p:txBody>
          <a:bodyPr/>
          <a:lstStyle/>
          <a:p>
            <a:pPr algn="r">
              <a:spcBef>
                <a:spcPct val="20000"/>
              </a:spcBef>
              <a:buClr>
                <a:schemeClr val="accent1"/>
              </a:buClr>
              <a:defRPr/>
            </a:pPr>
            <a:fld id="{B397B940-8F4B-4F8F-A79A-16308D59D50A}" type="slidenum">
              <a:rPr lang="en-US" sz="1200" b="0">
                <a:solidFill>
                  <a:schemeClr val="bg1"/>
                </a:solidFill>
                <a:latin typeface="+mn-lt"/>
              </a:rPr>
              <a:pPr algn="r">
                <a:spcBef>
                  <a:spcPct val="20000"/>
                </a:spcBef>
                <a:buClr>
                  <a:schemeClr val="accent1"/>
                </a:buClr>
                <a:defRPr/>
              </a:pPr>
              <a:t>54</a:t>
            </a:fld>
            <a:endParaRPr lang="en-US" sz="1400">
              <a:solidFill>
                <a:schemeClr val="bg1"/>
              </a:solidFill>
              <a:latin typeface="Times New Roman" pitchFamily="18" charset="0"/>
            </a:endParaRPr>
          </a:p>
        </p:txBody>
      </p:sp>
      <p:pic>
        <p:nvPicPr>
          <p:cNvPr id="5734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1371600"/>
            <a:ext cx="3962400" cy="492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z="2400" smtClean="0"/>
              <a:t>The amplitude of light scattered by a crystal is determined by the arrangement of atoms in the diffracting planes</a:t>
            </a:r>
          </a:p>
        </p:txBody>
      </p:sp>
      <p:sp>
        <p:nvSpPr>
          <p:cNvPr id="7171" name="Rectangle 3"/>
          <p:cNvSpPr>
            <a:spLocks noGrp="1" noChangeArrowheads="1"/>
          </p:cNvSpPr>
          <p:nvPr>
            <p:ph type="body" sz="half" idx="1"/>
          </p:nvPr>
        </p:nvSpPr>
        <p:spPr>
          <a:xfrm>
            <a:off x="457200" y="2057400"/>
            <a:ext cx="7696200" cy="4068763"/>
          </a:xfrm>
        </p:spPr>
        <p:txBody>
          <a:bodyPr/>
          <a:lstStyle/>
          <a:p>
            <a:pPr eaLnBrk="1" hangingPunct="1">
              <a:lnSpc>
                <a:spcPct val="90000"/>
              </a:lnSpc>
            </a:pPr>
            <a:r>
              <a:rPr lang="en-US" sz="2000" dirty="0" smtClean="0"/>
              <a:t>The structure factor quantifies the amplitude of light scattered by a crystal </a:t>
            </a:r>
          </a:p>
          <a:p>
            <a:pPr lvl="1" eaLnBrk="1" hangingPunct="1">
              <a:lnSpc>
                <a:spcPct val="90000"/>
              </a:lnSpc>
            </a:pPr>
            <a:r>
              <a:rPr lang="en-US" sz="1800" dirty="0" smtClean="0"/>
              <a:t>The patterns of atoms in the unit cell scatters strongly in some directions and weakly in others owing to interference of the wavelets scattered by the atoms</a:t>
            </a:r>
          </a:p>
          <a:p>
            <a:pPr eaLnBrk="1" hangingPunct="1">
              <a:lnSpc>
                <a:spcPct val="90000"/>
              </a:lnSpc>
            </a:pPr>
            <a:r>
              <a:rPr lang="en-US" sz="2000" dirty="0" err="1" smtClean="0"/>
              <a:t>F</a:t>
            </a:r>
            <a:r>
              <a:rPr lang="en-US" sz="2000" baseline="-25000" dirty="0" err="1" smtClean="0"/>
              <a:t>hkl</a:t>
            </a:r>
            <a:r>
              <a:rPr lang="en-US" sz="2000" dirty="0" smtClean="0"/>
              <a:t> sums the result of scattering from all of the atoms in the unit cell to form a diffraction peak from the (</a:t>
            </a:r>
            <a:r>
              <a:rPr lang="en-US" sz="2000" dirty="0" err="1" smtClean="0"/>
              <a:t>hkl</a:t>
            </a:r>
            <a:r>
              <a:rPr lang="en-US" sz="2000" dirty="0" smtClean="0"/>
              <a:t>) planes of atoms</a:t>
            </a:r>
          </a:p>
          <a:p>
            <a:pPr eaLnBrk="1" hangingPunct="1">
              <a:lnSpc>
                <a:spcPct val="90000"/>
              </a:lnSpc>
            </a:pPr>
            <a:r>
              <a:rPr lang="en-US" sz="2000" dirty="0" smtClean="0">
                <a:solidFill>
                  <a:srgbClr val="CC0000"/>
                </a:solidFill>
              </a:rPr>
              <a:t>The amplitude of scattered light is determined by:</a:t>
            </a:r>
          </a:p>
          <a:p>
            <a:pPr lvl="1" eaLnBrk="1" hangingPunct="1">
              <a:lnSpc>
                <a:spcPct val="90000"/>
              </a:lnSpc>
            </a:pPr>
            <a:r>
              <a:rPr lang="en-US" sz="1800" dirty="0" smtClean="0">
                <a:solidFill>
                  <a:srgbClr val="CC0000"/>
                </a:solidFill>
              </a:rPr>
              <a:t>where the atoms are on the atomic planes</a:t>
            </a:r>
            <a:r>
              <a:rPr lang="en-US" sz="1800" dirty="0" smtClean="0"/>
              <a:t> </a:t>
            </a:r>
          </a:p>
          <a:p>
            <a:pPr lvl="2" eaLnBrk="1" hangingPunct="1">
              <a:lnSpc>
                <a:spcPct val="90000"/>
              </a:lnSpc>
            </a:pPr>
            <a:r>
              <a:rPr lang="en-US" sz="1600" dirty="0" smtClean="0"/>
              <a:t>this is expressed by the fractional coordinates </a:t>
            </a:r>
            <a:r>
              <a:rPr lang="en-US" sz="1600" dirty="0" err="1" smtClean="0"/>
              <a:t>x</a:t>
            </a:r>
            <a:r>
              <a:rPr lang="en-US" sz="1600" baseline="-25000" dirty="0" err="1" smtClean="0"/>
              <a:t>j</a:t>
            </a:r>
            <a:r>
              <a:rPr lang="en-US" sz="1600" dirty="0" smtClean="0"/>
              <a:t> </a:t>
            </a:r>
            <a:r>
              <a:rPr lang="en-US" sz="1600" dirty="0" err="1" smtClean="0"/>
              <a:t>y</a:t>
            </a:r>
            <a:r>
              <a:rPr lang="en-US" sz="1600" baseline="-25000" dirty="0" err="1" smtClean="0"/>
              <a:t>j</a:t>
            </a:r>
            <a:r>
              <a:rPr lang="en-US" sz="1600" dirty="0" smtClean="0"/>
              <a:t> </a:t>
            </a:r>
            <a:r>
              <a:rPr lang="en-US" sz="1600" dirty="0" err="1" smtClean="0"/>
              <a:t>z</a:t>
            </a:r>
            <a:r>
              <a:rPr lang="en-US" sz="1600" baseline="-25000" dirty="0" err="1" smtClean="0"/>
              <a:t>j</a:t>
            </a:r>
            <a:endParaRPr lang="en-US" sz="1600" baseline="-25000" dirty="0" smtClean="0"/>
          </a:p>
          <a:p>
            <a:pPr lvl="1" eaLnBrk="1" hangingPunct="1">
              <a:lnSpc>
                <a:spcPct val="90000"/>
              </a:lnSpc>
            </a:pPr>
            <a:r>
              <a:rPr lang="en-US" sz="1800" dirty="0" smtClean="0">
                <a:solidFill>
                  <a:srgbClr val="CC0000"/>
                </a:solidFill>
              </a:rPr>
              <a:t>what atoms are on the atomic planes </a:t>
            </a:r>
          </a:p>
          <a:p>
            <a:pPr lvl="2" eaLnBrk="1" hangingPunct="1">
              <a:lnSpc>
                <a:spcPct val="90000"/>
              </a:lnSpc>
            </a:pPr>
            <a:r>
              <a:rPr lang="en-US" sz="1600" dirty="0" smtClean="0"/>
              <a:t>the scattering factor </a:t>
            </a:r>
            <a:r>
              <a:rPr lang="en-US" sz="1600" dirty="0" err="1" smtClean="0"/>
              <a:t>f</a:t>
            </a:r>
            <a:r>
              <a:rPr lang="en-US" sz="1600" baseline="-25000" dirty="0" err="1" smtClean="0"/>
              <a:t>j</a:t>
            </a:r>
            <a:r>
              <a:rPr lang="en-US" sz="1600" dirty="0" smtClean="0"/>
              <a:t> quantifies the relative efficiency of scattering at any angle by the group of electrons in each atom</a:t>
            </a:r>
          </a:p>
          <a:p>
            <a:pPr lvl="2" eaLnBrk="1" hangingPunct="1">
              <a:lnSpc>
                <a:spcPct val="90000"/>
              </a:lnSpc>
            </a:pPr>
            <a:r>
              <a:rPr lang="en-US" sz="1600" dirty="0" err="1" smtClean="0"/>
              <a:t>N</a:t>
            </a:r>
            <a:r>
              <a:rPr lang="en-US" sz="1600" baseline="-25000" dirty="0" err="1" smtClean="0"/>
              <a:t>j</a:t>
            </a:r>
            <a:r>
              <a:rPr lang="en-US" sz="1600" dirty="0" smtClean="0"/>
              <a:t> is the fraction of every equivalent position that is occupied by atom j</a:t>
            </a:r>
          </a:p>
        </p:txBody>
      </p:sp>
      <p:graphicFrame>
        <p:nvGraphicFramePr>
          <p:cNvPr id="7172" name="Object 4"/>
          <p:cNvGraphicFramePr>
            <a:graphicFrameLocks noGrp="1" noChangeAspect="1"/>
          </p:cNvGraphicFramePr>
          <p:nvPr>
            <p:ph sz="half" idx="2"/>
          </p:nvPr>
        </p:nvGraphicFramePr>
        <p:xfrm>
          <a:off x="2286000" y="1295400"/>
          <a:ext cx="4038600" cy="763588"/>
        </p:xfrm>
        <a:graphic>
          <a:graphicData uri="http://schemas.openxmlformats.org/presentationml/2006/ole">
            <mc:AlternateContent xmlns:mc="http://schemas.openxmlformats.org/markup-compatibility/2006">
              <mc:Choice xmlns:v="urn:schemas-microsoft-com:vml" Requires="v">
                <p:oleObj spid="_x0000_s7183" name="Equation" r:id="rId4" imgW="2349500" imgH="444500" progId="Equation.3">
                  <p:embed/>
                </p:oleObj>
              </mc:Choice>
              <mc:Fallback>
                <p:oleObj name="Equation" r:id="rId4" imgW="2349500" imgH="4445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0" y="1295400"/>
                        <a:ext cx="4038600" cy="763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t>The scattering factor, f, quantifies the efficiency of scattering from a group of electrons in an atom</a:t>
            </a:r>
          </a:p>
        </p:txBody>
      </p:sp>
      <p:sp>
        <p:nvSpPr>
          <p:cNvPr id="9219" name="Rectangle 3"/>
          <p:cNvSpPr>
            <a:spLocks noGrp="1" noChangeArrowheads="1"/>
          </p:cNvSpPr>
          <p:nvPr>
            <p:ph type="body" sz="half" idx="1"/>
          </p:nvPr>
        </p:nvSpPr>
        <p:spPr>
          <a:xfrm>
            <a:off x="457200" y="2133600"/>
            <a:ext cx="8153400" cy="3886200"/>
          </a:xfrm>
        </p:spPr>
        <p:txBody>
          <a:bodyPr/>
          <a:lstStyle/>
          <a:p>
            <a:pPr eaLnBrk="1" hangingPunct="1"/>
            <a:r>
              <a:rPr lang="en-US" sz="2000" dirty="0" smtClean="0"/>
              <a:t>X-rays are electromagnetic radiation that interact with an electron, which reradiates the X-ray as a spherical wave</a:t>
            </a:r>
          </a:p>
          <a:p>
            <a:pPr eaLnBrk="1" hangingPunct="1"/>
            <a:r>
              <a:rPr lang="en-US" sz="2000" dirty="0" smtClean="0">
                <a:solidFill>
                  <a:srgbClr val="CC0000"/>
                </a:solidFill>
              </a:rPr>
              <a:t>The number of electrons around an atom defines how strongly it will scatter the incident X-ray beam</a:t>
            </a:r>
          </a:p>
          <a:p>
            <a:pPr lvl="1" eaLnBrk="1" hangingPunct="1"/>
            <a:r>
              <a:rPr lang="en-US" sz="1800" dirty="0" smtClean="0"/>
              <a:t>the initial strength of the atomic scattering factor is equal to the number of electrons around the atom</a:t>
            </a:r>
          </a:p>
          <a:p>
            <a:pPr eaLnBrk="1" hangingPunct="1"/>
            <a:r>
              <a:rPr lang="en-US" sz="2000" dirty="0" smtClean="0"/>
              <a:t>The scattering factor, f, is a product of several terms describing the interaction of the X-ray with the electrons around an atom</a:t>
            </a:r>
          </a:p>
        </p:txBody>
      </p:sp>
      <p:graphicFrame>
        <p:nvGraphicFramePr>
          <p:cNvPr id="9220" name="Object 4"/>
          <p:cNvGraphicFramePr>
            <a:graphicFrameLocks noGrp="1" noChangeAspect="1"/>
          </p:cNvGraphicFramePr>
          <p:nvPr>
            <p:ph sz="quarter" idx="2"/>
          </p:nvPr>
        </p:nvGraphicFramePr>
        <p:xfrm>
          <a:off x="2667000" y="1371600"/>
          <a:ext cx="4114800" cy="777875"/>
        </p:xfrm>
        <a:graphic>
          <a:graphicData uri="http://schemas.openxmlformats.org/presentationml/2006/ole">
            <mc:AlternateContent xmlns:mc="http://schemas.openxmlformats.org/markup-compatibility/2006">
              <mc:Choice xmlns:v="urn:schemas-microsoft-com:vml" Requires="v">
                <p:oleObj spid="_x0000_s9241" name="Equation" r:id="rId3" imgW="2349500" imgH="444500" progId="Equation.3">
                  <p:embed/>
                </p:oleObj>
              </mc:Choice>
              <mc:Fallback>
                <p:oleObj name="Equation" r:id="rId3" imgW="2349500" imgH="4445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1371600"/>
                        <a:ext cx="4114800" cy="777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9221" name="Object 6"/>
          <p:cNvGraphicFramePr>
            <a:graphicFrameLocks noGrp="1" noChangeAspect="1"/>
          </p:cNvGraphicFramePr>
          <p:nvPr>
            <p:ph sz="quarter" idx="3"/>
            <p:extLst>
              <p:ext uri="{D42A27DB-BD31-4B8C-83A1-F6EECF244321}">
                <p14:modId xmlns:p14="http://schemas.microsoft.com/office/powerpoint/2010/main" val="538002810"/>
              </p:ext>
            </p:extLst>
          </p:nvPr>
        </p:nvGraphicFramePr>
        <p:xfrm>
          <a:off x="2514600" y="5029200"/>
          <a:ext cx="4343400" cy="893763"/>
        </p:xfrm>
        <a:graphic>
          <a:graphicData uri="http://schemas.openxmlformats.org/presentationml/2006/ole">
            <mc:AlternateContent xmlns:mc="http://schemas.openxmlformats.org/markup-compatibility/2006">
              <mc:Choice xmlns:v="urn:schemas-microsoft-com:vml" Requires="v">
                <p:oleObj spid="_x0000_s9242" name="Equation" r:id="rId5" imgW="2590800" imgH="533400" progId="Equation.3">
                  <p:embed/>
                </p:oleObj>
              </mc:Choice>
              <mc:Fallback>
                <p:oleObj name="Equation" r:id="rId5" imgW="2590800" imgH="53340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14600" y="5029200"/>
                        <a:ext cx="4343400" cy="893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z="2400" smtClean="0"/>
              <a:t>The atomic scattering factor f</a:t>
            </a:r>
            <a:r>
              <a:rPr lang="en-US" sz="2400" baseline="-25000" smtClean="0"/>
              <a:t>0</a:t>
            </a:r>
            <a:r>
              <a:rPr lang="en-US" sz="2400" smtClean="0"/>
              <a:t> can be found using tables or equations determined experimentally or from quantum mechanical approximations </a:t>
            </a:r>
          </a:p>
        </p:txBody>
      </p:sp>
      <p:sp>
        <p:nvSpPr>
          <p:cNvPr id="11267" name="Rectangle 3"/>
          <p:cNvSpPr>
            <a:spLocks noGrp="1" noChangeArrowheads="1"/>
          </p:cNvSpPr>
          <p:nvPr>
            <p:ph type="body" sz="half" idx="1"/>
          </p:nvPr>
        </p:nvSpPr>
        <p:spPr>
          <a:xfrm>
            <a:off x="457200" y="1600200"/>
            <a:ext cx="4114800" cy="4525963"/>
          </a:xfrm>
        </p:spPr>
        <p:txBody>
          <a:bodyPr/>
          <a:lstStyle/>
          <a:p>
            <a:pPr eaLnBrk="1" hangingPunct="1"/>
            <a:r>
              <a:rPr lang="en-US" sz="1800" dirty="0" smtClean="0">
                <a:solidFill>
                  <a:srgbClr val="FF0000"/>
                </a:solidFill>
              </a:rPr>
              <a:t>f</a:t>
            </a:r>
            <a:r>
              <a:rPr lang="en-US" sz="1800" baseline="-25000" dirty="0" smtClean="0">
                <a:solidFill>
                  <a:srgbClr val="FF0000"/>
                </a:solidFill>
              </a:rPr>
              <a:t>0</a:t>
            </a:r>
            <a:r>
              <a:rPr lang="en-US" sz="1800" dirty="0" smtClean="0">
                <a:solidFill>
                  <a:srgbClr val="FF0000"/>
                </a:solidFill>
              </a:rPr>
              <a:t> at 0</a:t>
            </a:r>
            <a:r>
              <a:rPr lang="en-US" sz="1800" dirty="0" smtClean="0">
                <a:solidFill>
                  <a:srgbClr val="FF0000"/>
                </a:solidFill>
                <a:cs typeface="Arial" charset="0"/>
              </a:rPr>
              <a:t>° is equal to the number of electrons around the atom</a:t>
            </a:r>
          </a:p>
          <a:p>
            <a:pPr lvl="1" eaLnBrk="1" hangingPunct="1"/>
            <a:r>
              <a:rPr lang="en-US" sz="1600" dirty="0" smtClean="0">
                <a:cs typeface="Arial" charset="0"/>
              </a:rPr>
              <a:t>Y and </a:t>
            </a:r>
            <a:r>
              <a:rPr lang="en-US" sz="1600" dirty="0" err="1" smtClean="0">
                <a:cs typeface="Arial" charset="0"/>
              </a:rPr>
              <a:t>Zr</a:t>
            </a:r>
            <a:r>
              <a:rPr lang="en-US" sz="1600" dirty="0" smtClean="0">
                <a:cs typeface="Arial" charset="0"/>
              </a:rPr>
              <a:t> are similar, but slightly different, </a:t>
            </a:r>
            <a:r>
              <a:rPr lang="en-US" sz="1600" dirty="0" smtClean="0"/>
              <a:t>at 0</a:t>
            </a:r>
            <a:r>
              <a:rPr lang="en-US" sz="1600" dirty="0" smtClean="0">
                <a:cs typeface="Arial" charset="0"/>
              </a:rPr>
              <a:t>°</a:t>
            </a:r>
          </a:p>
          <a:p>
            <a:pPr lvl="1" eaLnBrk="1" hangingPunct="1"/>
            <a:r>
              <a:rPr lang="en-US" sz="1600" dirty="0" err="1" smtClean="0">
                <a:cs typeface="Arial" charset="0"/>
              </a:rPr>
              <a:t>Zr</a:t>
            </a:r>
            <a:r>
              <a:rPr lang="en-US" sz="1600" dirty="0" smtClean="0">
                <a:cs typeface="Arial" charset="0"/>
              </a:rPr>
              <a:t> and Zr</a:t>
            </a:r>
            <a:r>
              <a:rPr lang="en-US" sz="1600" baseline="30000" dirty="0" smtClean="0">
                <a:cs typeface="Arial" charset="0"/>
              </a:rPr>
              <a:t>4+</a:t>
            </a:r>
            <a:r>
              <a:rPr lang="en-US" sz="1600" dirty="0" smtClean="0">
                <a:cs typeface="Arial" charset="0"/>
              </a:rPr>
              <a:t> are slightly different at 0° </a:t>
            </a:r>
          </a:p>
          <a:p>
            <a:pPr lvl="1" eaLnBrk="1" hangingPunct="1"/>
            <a:r>
              <a:rPr lang="en-US" sz="1600" dirty="0" smtClean="0">
                <a:cs typeface="Arial" charset="0"/>
              </a:rPr>
              <a:t>Y</a:t>
            </a:r>
            <a:r>
              <a:rPr lang="en-US" sz="1600" baseline="30000" dirty="0" smtClean="0">
                <a:cs typeface="Arial" charset="0"/>
              </a:rPr>
              <a:t>3+</a:t>
            </a:r>
            <a:r>
              <a:rPr lang="en-US" sz="1600" dirty="0" smtClean="0">
                <a:cs typeface="Arial" charset="0"/>
              </a:rPr>
              <a:t> and Zr</a:t>
            </a:r>
            <a:r>
              <a:rPr lang="en-US" sz="1600" baseline="30000" dirty="0" smtClean="0">
                <a:cs typeface="Arial" charset="0"/>
              </a:rPr>
              <a:t>4+</a:t>
            </a:r>
            <a:r>
              <a:rPr lang="en-US" sz="1600" dirty="0" smtClean="0">
                <a:cs typeface="Arial" charset="0"/>
              </a:rPr>
              <a:t> are identical </a:t>
            </a:r>
            <a:r>
              <a:rPr lang="en-US" sz="1600" dirty="0" smtClean="0"/>
              <a:t>at 0</a:t>
            </a:r>
            <a:r>
              <a:rPr lang="en-US" sz="1600" dirty="0" smtClean="0">
                <a:cs typeface="Arial" charset="0"/>
              </a:rPr>
              <a:t>° </a:t>
            </a:r>
          </a:p>
          <a:p>
            <a:pPr eaLnBrk="1" hangingPunct="1"/>
            <a:r>
              <a:rPr lang="en-US" sz="1800" dirty="0" smtClean="0">
                <a:solidFill>
                  <a:srgbClr val="FF0000"/>
                </a:solidFill>
                <a:cs typeface="Arial" charset="0"/>
              </a:rPr>
              <a:t>the variation with (sin </a:t>
            </a:r>
            <a:r>
              <a:rPr lang="el-GR" sz="1800" dirty="0" smtClean="0">
                <a:solidFill>
                  <a:srgbClr val="FF0000"/>
                </a:solidFill>
                <a:cs typeface="Arial" charset="0"/>
              </a:rPr>
              <a:t>θ</a:t>
            </a:r>
            <a:r>
              <a:rPr lang="en-US" sz="1800" dirty="0" smtClean="0">
                <a:solidFill>
                  <a:srgbClr val="FF0000"/>
                </a:solidFill>
                <a:cs typeface="Arial" charset="0"/>
              </a:rPr>
              <a:t>)/</a:t>
            </a:r>
            <a:r>
              <a:rPr lang="el-GR" sz="1800" dirty="0" smtClean="0">
                <a:solidFill>
                  <a:srgbClr val="FF0000"/>
                </a:solidFill>
                <a:latin typeface="Franklin Gothic Book" pitchFamily="34" charset="0"/>
                <a:cs typeface="Arial" charset="0"/>
              </a:rPr>
              <a:t>λ</a:t>
            </a:r>
            <a:r>
              <a:rPr lang="en-US" sz="1800" dirty="0" smtClean="0">
                <a:solidFill>
                  <a:srgbClr val="FF0000"/>
                </a:solidFill>
                <a:cs typeface="Arial" charset="0"/>
              </a:rPr>
              <a:t> depends on size of atom</a:t>
            </a:r>
          </a:p>
          <a:p>
            <a:pPr lvl="1" eaLnBrk="1" hangingPunct="1"/>
            <a:r>
              <a:rPr lang="en-US" sz="1600" dirty="0" smtClean="0">
                <a:cs typeface="Arial" charset="0"/>
              </a:rPr>
              <a:t>smaller atoms drop off quicker</a:t>
            </a:r>
          </a:p>
          <a:p>
            <a:pPr lvl="1" eaLnBrk="1" hangingPunct="1"/>
            <a:r>
              <a:rPr lang="en-US" sz="1600" dirty="0" smtClean="0">
                <a:cs typeface="Arial" charset="0"/>
              </a:rPr>
              <a:t>at higher angles, the difference between Y</a:t>
            </a:r>
            <a:r>
              <a:rPr lang="en-US" sz="1600" baseline="30000" dirty="0" smtClean="0">
                <a:cs typeface="Arial" charset="0"/>
              </a:rPr>
              <a:t>3+</a:t>
            </a:r>
            <a:r>
              <a:rPr lang="en-US" sz="1600" dirty="0" smtClean="0">
                <a:cs typeface="Arial" charset="0"/>
              </a:rPr>
              <a:t> and Zr</a:t>
            </a:r>
            <a:r>
              <a:rPr lang="en-US" sz="1600" baseline="30000" dirty="0" smtClean="0">
                <a:cs typeface="Arial" charset="0"/>
              </a:rPr>
              <a:t>4+ </a:t>
            </a:r>
            <a:r>
              <a:rPr lang="en-US" sz="1600" dirty="0" smtClean="0">
                <a:cs typeface="Arial" charset="0"/>
              </a:rPr>
              <a:t>is more readily discerned</a:t>
            </a:r>
          </a:p>
          <a:p>
            <a:pPr lvl="1" eaLnBrk="1" hangingPunct="1"/>
            <a:r>
              <a:rPr lang="en-US" sz="1600" dirty="0" smtClean="0">
                <a:cs typeface="Arial" charset="0"/>
              </a:rPr>
              <a:t>at higher angles, the difference between different oxidation states (</a:t>
            </a:r>
            <a:r>
              <a:rPr lang="en-US" sz="1600" dirty="0" err="1" smtClean="0">
                <a:cs typeface="Arial" charset="0"/>
              </a:rPr>
              <a:t>eg</a:t>
            </a:r>
            <a:r>
              <a:rPr lang="en-US" sz="1600" dirty="0" smtClean="0">
                <a:cs typeface="Arial" charset="0"/>
              </a:rPr>
              <a:t> </a:t>
            </a:r>
            <a:r>
              <a:rPr lang="en-US" sz="1600" dirty="0" err="1" smtClean="0">
                <a:cs typeface="Arial" charset="0"/>
              </a:rPr>
              <a:t>Zr</a:t>
            </a:r>
            <a:r>
              <a:rPr lang="en-US" sz="1600" dirty="0" smtClean="0">
                <a:cs typeface="Arial" charset="0"/>
              </a:rPr>
              <a:t> and Zr</a:t>
            </a:r>
            <a:r>
              <a:rPr lang="en-US" sz="1600" baseline="30000" dirty="0" smtClean="0">
                <a:cs typeface="Arial" charset="0"/>
              </a:rPr>
              <a:t>4+</a:t>
            </a:r>
            <a:r>
              <a:rPr lang="en-US" sz="1600" dirty="0" smtClean="0">
                <a:cs typeface="Arial" charset="0"/>
              </a:rPr>
              <a:t>) is less prominent</a:t>
            </a:r>
          </a:p>
        </p:txBody>
      </p:sp>
      <p:graphicFrame>
        <p:nvGraphicFramePr>
          <p:cNvPr id="11268" name="Object 4"/>
          <p:cNvGraphicFramePr>
            <a:graphicFrameLocks noGrp="1" noChangeAspect="1"/>
          </p:cNvGraphicFramePr>
          <p:nvPr>
            <p:ph sz="half" idx="2"/>
          </p:nvPr>
        </p:nvGraphicFramePr>
        <p:xfrm>
          <a:off x="4495800" y="1600200"/>
          <a:ext cx="4273550" cy="4648200"/>
        </p:xfrm>
        <a:graphic>
          <a:graphicData uri="http://schemas.openxmlformats.org/presentationml/2006/ole">
            <mc:AlternateContent xmlns:mc="http://schemas.openxmlformats.org/markup-compatibility/2006">
              <mc:Choice xmlns:v="urn:schemas-microsoft-com:vml" Requires="v">
                <p:oleObj spid="_x0000_s11279" name="Chart" r:id="rId3" imgW="8829675" imgH="7153275" progId="Excel.Chart.8">
                  <p:embed/>
                </p:oleObj>
              </mc:Choice>
              <mc:Fallback>
                <p:oleObj name="Chart" r:id="rId3" imgW="8829675" imgH="7153275" progId="Excel.Char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r="57835" b="39680"/>
                      <a:stretch>
                        <a:fillRect/>
                      </a:stretch>
                    </p:blipFill>
                    <p:spPr bwMode="auto">
                      <a:xfrm>
                        <a:off x="4495800" y="1600200"/>
                        <a:ext cx="427355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t>Thermal motion of the atom changes the scattering factor </a:t>
            </a:r>
          </a:p>
        </p:txBody>
      </p:sp>
      <p:sp>
        <p:nvSpPr>
          <p:cNvPr id="12291" name="Rectangle 3"/>
          <p:cNvSpPr>
            <a:spLocks noGrp="1" noChangeArrowheads="1"/>
          </p:cNvSpPr>
          <p:nvPr>
            <p:ph type="body" sz="half" idx="1"/>
          </p:nvPr>
        </p:nvSpPr>
        <p:spPr>
          <a:xfrm>
            <a:off x="457200" y="1600200"/>
            <a:ext cx="4495800" cy="4525963"/>
          </a:xfrm>
        </p:spPr>
        <p:txBody>
          <a:bodyPr/>
          <a:lstStyle/>
          <a:p>
            <a:pPr eaLnBrk="1" hangingPunct="1"/>
            <a:r>
              <a:rPr lang="en-US" sz="1800" smtClean="0"/>
              <a:t>the efficiency of scattering by an atom is reduced because the atom and its electrons are not stationary</a:t>
            </a:r>
          </a:p>
          <a:p>
            <a:pPr lvl="1" eaLnBrk="1" hangingPunct="1"/>
            <a:r>
              <a:rPr lang="en-US" sz="1600" smtClean="0"/>
              <a:t>the atom is vibrating about its equilibrium lattice site</a:t>
            </a:r>
          </a:p>
          <a:p>
            <a:pPr lvl="1" eaLnBrk="1" hangingPunct="1"/>
            <a:r>
              <a:rPr lang="en-US" sz="1600" smtClean="0"/>
              <a:t>the amount of vibration is quantified by the Debye-Waller temperature factor: B=8</a:t>
            </a:r>
            <a:r>
              <a:rPr lang="el-GR" sz="1600" smtClean="0">
                <a:cs typeface="Arial" charset="0"/>
              </a:rPr>
              <a:t>π</a:t>
            </a:r>
            <a:r>
              <a:rPr lang="en-US" sz="1600" baseline="30000" smtClean="0">
                <a:cs typeface="Arial" charset="0"/>
              </a:rPr>
              <a:t>2</a:t>
            </a:r>
            <a:r>
              <a:rPr lang="en-US" sz="1600" smtClean="0">
                <a:cs typeface="Arial" charset="0"/>
              </a:rPr>
              <a:t>U</a:t>
            </a:r>
            <a:r>
              <a:rPr lang="en-US" sz="1600" baseline="30000" smtClean="0">
                <a:cs typeface="Arial" charset="0"/>
              </a:rPr>
              <a:t>2</a:t>
            </a:r>
            <a:endParaRPr lang="en-US" sz="1600" smtClean="0">
              <a:cs typeface="Arial" charset="0"/>
            </a:endParaRPr>
          </a:p>
          <a:p>
            <a:pPr lvl="2" eaLnBrk="1" hangingPunct="1"/>
            <a:r>
              <a:rPr lang="en-US" sz="1400" smtClean="0">
                <a:cs typeface="Arial" charset="0"/>
              </a:rPr>
              <a:t>U</a:t>
            </a:r>
            <a:r>
              <a:rPr lang="en-US" sz="1400" baseline="30000" smtClean="0">
                <a:cs typeface="Arial" charset="0"/>
              </a:rPr>
              <a:t>2</a:t>
            </a:r>
            <a:r>
              <a:rPr lang="en-US" sz="1400" smtClean="0">
                <a:cs typeface="Arial" charset="0"/>
              </a:rPr>
              <a:t> is the mean-square amplitude of the vibration</a:t>
            </a:r>
          </a:p>
          <a:p>
            <a:pPr lvl="1" eaLnBrk="1" hangingPunct="1"/>
            <a:r>
              <a:rPr lang="en-US" sz="1600" smtClean="0">
                <a:cs typeface="Arial" charset="0"/>
              </a:rPr>
              <a:t>this is for isotropic vibration: sometimes B is broken down into six Bij anistropic terms if the amplitude of vibration is not the same in all directions. </a:t>
            </a:r>
          </a:p>
          <a:p>
            <a:pPr lvl="1" eaLnBrk="1" hangingPunct="1"/>
            <a:r>
              <a:rPr lang="en-US" sz="1600" smtClean="0">
                <a:cs typeface="Arial" charset="0"/>
              </a:rPr>
              <a:t>aka temperature factor, displacement factor, thermal displacement parameter</a:t>
            </a:r>
            <a:endParaRPr lang="el-GR" sz="1600" smtClean="0">
              <a:cs typeface="Arial" charset="0"/>
            </a:endParaRPr>
          </a:p>
        </p:txBody>
      </p:sp>
      <p:graphicFrame>
        <p:nvGraphicFramePr>
          <p:cNvPr id="12292" name="Object 4"/>
          <p:cNvGraphicFramePr>
            <a:graphicFrameLocks noGrp="1" noChangeAspect="1"/>
          </p:cNvGraphicFramePr>
          <p:nvPr>
            <p:ph sz="quarter" idx="2"/>
          </p:nvPr>
        </p:nvGraphicFramePr>
        <p:xfrm>
          <a:off x="5943600" y="1143000"/>
          <a:ext cx="2286000" cy="776288"/>
        </p:xfrm>
        <a:graphic>
          <a:graphicData uri="http://schemas.openxmlformats.org/presentationml/2006/ole">
            <mc:AlternateContent xmlns:mc="http://schemas.openxmlformats.org/markup-compatibility/2006">
              <mc:Choice xmlns:v="urn:schemas-microsoft-com:vml" Requires="v">
                <p:oleObj spid="_x0000_s12314" name="Equation" r:id="rId3" imgW="1422400" imgH="482600" progId="Equation.3">
                  <p:embed/>
                </p:oleObj>
              </mc:Choice>
              <mc:Fallback>
                <p:oleObj name="Equation" r:id="rId3" imgW="1422400" imgH="4826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1143000"/>
                        <a:ext cx="2286000" cy="7762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293" name="Object 9"/>
          <p:cNvGraphicFramePr>
            <a:graphicFrameLocks noGrp="1" noChangeAspect="1"/>
          </p:cNvGraphicFramePr>
          <p:nvPr>
            <p:ph sz="quarter" idx="3"/>
          </p:nvPr>
        </p:nvGraphicFramePr>
        <p:xfrm>
          <a:off x="4953000" y="1752600"/>
          <a:ext cx="3846513" cy="4419600"/>
        </p:xfrm>
        <a:graphic>
          <a:graphicData uri="http://schemas.openxmlformats.org/presentationml/2006/ole">
            <mc:AlternateContent xmlns:mc="http://schemas.openxmlformats.org/markup-compatibility/2006">
              <mc:Choice xmlns:v="urn:schemas-microsoft-com:vml" Requires="v">
                <p:oleObj spid="_x0000_s12315" name="Chart" r:id="rId5" imgW="8924925" imgH="7600950" progId="Excel.Chart.8">
                  <p:embed/>
                </p:oleObj>
              </mc:Choice>
              <mc:Fallback>
                <p:oleObj name="Chart" r:id="rId5" imgW="8924925" imgH="7600950" progId="Excel.Chart.8">
                  <p:embed/>
                  <p:pic>
                    <p:nvPicPr>
                      <p:cNvPr id="0" name="Object 9"/>
                      <p:cNvPicPr>
                        <a:picLocks noChangeAspect="1" noChangeArrowheads="1"/>
                      </p:cNvPicPr>
                      <p:nvPr/>
                    </p:nvPicPr>
                    <p:blipFill>
                      <a:blip r:embed="rId6">
                        <a:extLst>
                          <a:ext uri="{28A0092B-C50C-407E-A947-70E740481C1C}">
                            <a14:useLocalDpi xmlns:a14="http://schemas.microsoft.com/office/drawing/2010/main" val="0"/>
                          </a:ext>
                        </a:extLst>
                      </a:blip>
                      <a:srcRect r="60321" b="46466"/>
                      <a:stretch>
                        <a:fillRect/>
                      </a:stretch>
                    </p:blipFill>
                    <p:spPr bwMode="auto">
                      <a:xfrm>
                        <a:off x="4953000" y="1752600"/>
                        <a:ext cx="3846513"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294" name="Oval 11"/>
          <p:cNvSpPr>
            <a:spLocks noChangeArrowheads="1"/>
          </p:cNvSpPr>
          <p:nvPr/>
        </p:nvSpPr>
        <p:spPr bwMode="auto">
          <a:xfrm>
            <a:off x="6629400" y="914400"/>
            <a:ext cx="1828800" cy="1219200"/>
          </a:xfrm>
          <a:prstGeom prst="ellipse">
            <a:avLst/>
          </a:prstGeom>
          <a:noFill/>
          <a:ln w="38100">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381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13452</TotalTime>
  <Words>4541</Words>
  <Application>Microsoft Macintosh PowerPoint</Application>
  <PresentationFormat>On-screen Show (4:3)</PresentationFormat>
  <Paragraphs>451</Paragraphs>
  <Slides>54</Slides>
  <Notes>9</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54</vt:i4>
      </vt:variant>
    </vt:vector>
  </HeadingPairs>
  <TitlesOfParts>
    <vt:vector size="57" baseType="lpstr">
      <vt:lpstr>Default Design</vt:lpstr>
      <vt:lpstr>Equation</vt:lpstr>
      <vt:lpstr>Chart</vt:lpstr>
      <vt:lpstr>Fundamentals of Rietveld Refinement I. XRD Pattern Simulation</vt:lpstr>
      <vt:lpstr>Outline</vt:lpstr>
      <vt:lpstr>The position and intensity of peaks in a diffraction pattern are determined by the crystal structure</vt:lpstr>
      <vt:lpstr>The diffraction peak position is a product of the atomic bond distances in the crystal</vt:lpstr>
      <vt:lpstr>dhkl is a function of the size and shape of the unit cell</vt:lpstr>
      <vt:lpstr>The amplitude of light scattered by a crystal is determined by the arrangement of atoms in the diffracting planes</vt:lpstr>
      <vt:lpstr>The scattering factor, f, quantifies the efficiency of scattering from a group of electrons in an atom</vt:lpstr>
      <vt:lpstr>The atomic scattering factor f0 can be found using tables or equations determined experimentally or from quantum mechanical approximations </vt:lpstr>
      <vt:lpstr>Thermal motion of the atom changes the scattering factor </vt:lpstr>
      <vt:lpstr>Anomalous scattering of X-rays with energies near the absorption edge of the atom changes the scattering factor</vt:lpstr>
      <vt:lpstr>With a crystal structure to solve Bragg’s Law and Fhkl, you can calculate the diffraction pattern from an ideal crystal</vt:lpstr>
      <vt:lpstr>Where to Get Crystal Structures</vt:lpstr>
      <vt:lpstr>A Crystal Structure</vt:lpstr>
      <vt:lpstr>Wyckoff Site notation is a shortcut to indicate if the type of site that the atoms occupies in the crystal</vt:lpstr>
      <vt:lpstr>The Site Occupancy Factor, sof, indicates what fraction of a site is occupied by a specific atom</vt:lpstr>
      <vt:lpstr>For pattern calculations and Rietveld refinement in HSP, the “Structures” desktop is recommended</vt:lpstr>
      <vt:lpstr>With this crystal structure information, we can  build a crystal in HSP</vt:lpstr>
      <vt:lpstr>Step 1: Enter Title</vt:lpstr>
      <vt:lpstr>Step 2: Enter Space Group</vt:lpstr>
      <vt:lpstr>The symmetry explorer allows you to choose the space group and a specific origin, and to see information about the symmetry elements and special positions</vt:lpstr>
      <vt:lpstr>Step 3: Enter Unit Cell</vt:lpstr>
      <vt:lpstr>Step 4: Enter Atoms</vt:lpstr>
      <vt:lpstr>We can now simulate the ideal X-Ray powder diffraction pattern in HSP</vt:lpstr>
      <vt:lpstr>The pattern simulation parameters can be changed in Program Settings</vt:lpstr>
      <vt:lpstr>The wavelength of radiation used in the simulation can be changed in Document Settings </vt:lpstr>
      <vt:lpstr>Parameters for the crystal structure and the simulation can be accessed in the Refinement Control list</vt:lpstr>
      <vt:lpstr>The Object Inspector shows additional details for any element you select in other windows</vt:lpstr>
      <vt:lpstr>We want to keep this pattern as a reference during the next exercises </vt:lpstr>
      <vt:lpstr>We can change parameters for the crystal structure and observe how they change the diffraction pattern</vt:lpstr>
      <vt:lpstr>To change values for the simulation</vt:lpstr>
      <vt:lpstr>To change atom parameters</vt:lpstr>
      <vt:lpstr>Change the Site Occupancies (sof) for the atoms</vt:lpstr>
      <vt:lpstr>We can predict the change in peak intensities when we dope the sample</vt:lpstr>
      <vt:lpstr>The thermal parameter, Biso, changes how scattering efficiency changes with as a function of (sin q)/l</vt:lpstr>
      <vt:lpstr>These simulations do not necessarily represent the data that your diffractometer will produce </vt:lpstr>
      <vt:lpstr>Other Things that effect intensity</vt:lpstr>
      <vt:lpstr>The Lorentz polarization factor corrects for several effects</vt:lpstr>
      <vt:lpstr>Setting the Polarization Correction Coefficient, POL, for your simulation</vt:lpstr>
      <vt:lpstr>Modeling Preferred Orientation</vt:lpstr>
      <vt:lpstr>The March distribution function empirically models the preferred orientation effect</vt:lpstr>
      <vt:lpstr>Modeling Preferred Orientation in HSP</vt:lpstr>
      <vt:lpstr>Additional Intensity Factors</vt:lpstr>
      <vt:lpstr>We now know how to calculate the diffraction peak intensity, but there a couple of more factors involved in simulating real diffraction data</vt:lpstr>
      <vt:lpstr>Diffraction peaks have profiles that must be empirically modeled</vt:lpstr>
      <vt:lpstr>Profile Parameters</vt:lpstr>
      <vt:lpstr>The Cagliotti equation describes how peak width varies with 2theta</vt:lpstr>
      <vt:lpstr>The systematic variation of peak width with 2theta</vt:lpstr>
      <vt:lpstr>Diffraction Peaks from laboratory diffractometers are a mixture of Gaussian and Lorentzian profiles</vt:lpstr>
      <vt:lpstr>Several different functions can be used to describe the mixing of Gaussian and Lorentzian contributions</vt:lpstr>
      <vt:lpstr>The Pseudo Voigt equation uses up to 3 parameters to describe Gaussian and Lorentzian components</vt:lpstr>
      <vt:lpstr>Background can be empirically fit with an equation, manually fit, or evaluated with blank</vt:lpstr>
      <vt:lpstr>Systematic error in diffraction peak positions can also be calculated</vt:lpstr>
      <vt:lpstr>The Parameters of a Pattern Simulation</vt:lpstr>
      <vt:lpstr>What is Physically Meaningful?</vt:lpstr>
    </vt:vector>
  </TitlesOfParts>
  <Company>MIT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Rietveld Refinement</dc:title>
  <dc:subject>Rietveld Refinement, X-Ray Diffraction</dc:subject>
  <dc:creator>Scott A Speakman</dc:creator>
  <cp:lastModifiedBy>subhankar das bakshi</cp:lastModifiedBy>
  <cp:revision>156</cp:revision>
  <dcterms:created xsi:type="dcterms:W3CDTF">2009-09-23T18:52:34Z</dcterms:created>
  <dcterms:modified xsi:type="dcterms:W3CDTF">2013-02-06T23:15:43Z</dcterms:modified>
</cp:coreProperties>
</file>